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483" r:id="rId2"/>
    <p:sldId id="321" r:id="rId3"/>
    <p:sldId id="322" r:id="rId4"/>
    <p:sldId id="484" r:id="rId5"/>
    <p:sldId id="485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0"/>
    <p:restoredTop sz="95325"/>
  </p:normalViewPr>
  <p:slideViewPr>
    <p:cSldViewPr>
      <p:cViewPr varScale="1">
        <p:scale>
          <a:sx n="89" d="100"/>
          <a:sy n="89" d="100"/>
        </p:scale>
        <p:origin x="164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8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5D4E99-BA59-3A45-92A2-D339BFCFFE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CA4C0-7231-B54F-9EE2-C6430196DC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667EA-7886-6C4C-8478-D98D70E5A1B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ADE2D-A0ED-E445-B698-42C19DE70D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0B4BB-526C-944B-89F3-642D66F5D3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AA746-292A-E145-A52D-DA8981AE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5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96031-A7F0-41AE-A0DD-498D3C37CCB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7B967-F0D4-445E-AD58-B686A8D2D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6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7B967-F0D4-445E-AD58-B686A8D2DE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2022-12-08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60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2022-12-08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9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2022-12-08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230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05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2022-12-08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656"/>
            <a:ext cx="9144000" cy="977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C1738D-03B5-D642-8AC4-8AFA8C3A9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112193"/>
            <a:ext cx="861593" cy="6512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8949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2022-12-08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554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2022-12-08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6296" y="6356350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F63DBA1-709A-4066-BEEF-B899BC39853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D422D-C556-0746-89C6-F38C14B17C8B}"/>
              </a:ext>
            </a:extLst>
          </p:cNvPr>
          <p:cNvSpPr txBox="1"/>
          <p:nvPr userDrawn="1"/>
        </p:nvSpPr>
        <p:spPr>
          <a:xfrm>
            <a:off x="8961120" y="227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9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2022-12-08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58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2022-12-08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231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2022-12-08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13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2022-12-08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035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2022-12-08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47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A6B82E1-A104-5548-B9DB-C132676BD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2022-12-08</a:t>
            </a:fld>
            <a:endParaRPr lang="en-CA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D89D50C-ED66-7143-AEB1-25960AA3D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9573A87-5976-B64E-80D3-6DE553195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3DEF9B-9419-F04D-8DE7-66013C6D75D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656"/>
            <a:ext cx="9144000" cy="977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FAA3C-2A84-5E45-A991-C461D6BE947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118627"/>
            <a:ext cx="818851" cy="6436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DACB3C-E065-384C-9CB5-41C6BF8FD26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82" y="6096001"/>
            <a:ext cx="1327018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9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158" y="5732355"/>
            <a:ext cx="331836" cy="631379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203926" y="4664495"/>
            <a:ext cx="8648068" cy="1172899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r-HR" sz="3600" b="1" dirty="0"/>
              <a:t>Proračun indikatora produktivnosti operatora </a:t>
            </a:r>
            <a:br>
              <a:rPr lang="hr-HR" sz="2200" b="1" dirty="0"/>
            </a:br>
            <a:endParaRPr lang="hr-HR" sz="1400" i="1" dirty="0">
              <a:cs typeface="Calibri"/>
            </a:endParaRPr>
          </a:p>
        </p:txBody>
      </p:sp>
      <p:pic>
        <p:nvPicPr>
          <p:cNvPr id="2050" name="Picture 1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6" y="5822692"/>
            <a:ext cx="1627686" cy="49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A511CF-A30B-9E4A-9FE5-75E5021217B8}"/>
              </a:ext>
            </a:extLst>
          </p:cNvPr>
          <p:cNvGrpSpPr/>
          <p:nvPr/>
        </p:nvGrpSpPr>
        <p:grpSpPr>
          <a:xfrm>
            <a:off x="-17444" y="404664"/>
            <a:ext cx="9161444" cy="4116936"/>
            <a:chOff x="-17444" y="404664"/>
            <a:chExt cx="9161444" cy="4116936"/>
          </a:xfrm>
        </p:grpSpPr>
        <p:sp>
          <p:nvSpPr>
            <p:cNvPr id="16" name="Rectangle 15"/>
            <p:cNvSpPr/>
            <p:nvPr/>
          </p:nvSpPr>
          <p:spPr>
            <a:xfrm>
              <a:off x="0" y="4069081"/>
              <a:ext cx="9144000" cy="45719"/>
            </a:xfrm>
            <a:prstGeom prst="rect">
              <a:avLst/>
            </a:prstGeom>
            <a:gradFill flip="none" rotWithShape="1">
              <a:gsLst>
                <a:gs pos="16000">
                  <a:srgbClr val="00194C">
                    <a:lumMod val="91000"/>
                    <a:lumOff val="9000"/>
                  </a:srgbClr>
                </a:gs>
                <a:gs pos="74000">
                  <a:schemeClr val="accent3">
                    <a:lumMod val="20000"/>
                    <a:lumOff val="80000"/>
                  </a:schemeClr>
                </a:gs>
                <a:gs pos="27000">
                  <a:schemeClr val="accent2">
                    <a:lumMod val="75000"/>
                  </a:schemeClr>
                </a:gs>
                <a:gs pos="46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35484CE-48E1-2F4B-AE3B-AD22D0EFD3EE}"/>
                </a:ext>
              </a:extLst>
            </p:cNvPr>
            <p:cNvGrpSpPr/>
            <p:nvPr/>
          </p:nvGrpSpPr>
          <p:grpSpPr>
            <a:xfrm>
              <a:off x="-17444" y="404664"/>
              <a:ext cx="9144000" cy="4116936"/>
              <a:chOff x="0" y="0"/>
              <a:chExt cx="9144000" cy="4116936"/>
            </a:xfrm>
          </p:grpSpPr>
          <p:pic>
            <p:nvPicPr>
              <p:cNvPr id="3" name="Picture 2" descr="A close up of a sign  Description generated with high confidence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445"/>
              <a:stretch/>
            </p:blipFill>
            <p:spPr>
              <a:xfrm>
                <a:off x="0" y="0"/>
                <a:ext cx="9144000" cy="4116936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5634E36-DCBB-1A4C-888D-30C2EA7D3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679" y="1354979"/>
                <a:ext cx="1498562" cy="12192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56FCC9-694E-DA43-9585-C8375D34A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810" y="1759643"/>
              <a:ext cx="1550987" cy="12192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F0025AC-76A0-F34E-9FF5-B41CF1528D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0911"/>
            <a:ext cx="683561" cy="683561"/>
          </a:xfrm>
          <a:prstGeom prst="rect">
            <a:avLst/>
          </a:prstGeom>
        </p:spPr>
      </p:pic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6216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11863" y="1513667"/>
            <a:ext cx="8932138" cy="4483511"/>
          </a:xfrm>
          <a:prstGeom prst="rect">
            <a:avLst/>
          </a:prstGeom>
        </p:spPr>
        <p:txBody>
          <a:bodyPr lIns="91428" tIns="45715" rIns="91428" bIns="45715"/>
          <a:lstStyle>
            <a:lvl1pPr marL="228287" indent="-228287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4865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47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02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460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1182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761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3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1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2300" dirty="0">
                <a:solidFill>
                  <a:srgbClr val="000000"/>
                </a:solidFill>
              </a:rPr>
              <a:t>Ulazni podaci su:</a:t>
            </a:r>
          </a:p>
          <a:p>
            <a:pPr lvl="1"/>
            <a:r>
              <a:rPr lang="hr-HR" sz="2300" dirty="0">
                <a:solidFill>
                  <a:srgbClr val="000000"/>
                </a:solidFill>
              </a:rPr>
              <a:t>ukupna vrijednost kredita koji se u toku odabranog perioda vraća iz prihoda ostvarenog putem cijene vodne usluge = A</a:t>
            </a:r>
          </a:p>
          <a:p>
            <a:pPr lvl="1"/>
            <a:r>
              <a:rPr lang="hr-HR" sz="2300" dirty="0">
                <a:solidFill>
                  <a:srgbClr val="000000"/>
                </a:solidFill>
              </a:rPr>
              <a:t>ukupna visina prihoda koja je u toku istog perioda ostvarena putem cijene vodne usluge = B</a:t>
            </a:r>
          </a:p>
          <a:p>
            <a:pPr lvl="1"/>
            <a:endParaRPr lang="hr-HR" sz="2300" dirty="0">
              <a:solidFill>
                <a:srgbClr val="000000"/>
              </a:solidFill>
            </a:endParaRPr>
          </a:p>
          <a:p>
            <a:pPr lvl="0"/>
            <a:r>
              <a:rPr lang="hr-HR" sz="2300" dirty="0">
                <a:solidFill>
                  <a:srgbClr val="000000"/>
                </a:solidFill>
              </a:rPr>
              <a:t>% učešća kredita u ukupnoj cijeni =A/B *100%</a:t>
            </a:r>
          </a:p>
          <a:p>
            <a:pPr lvl="0"/>
            <a:endParaRPr lang="hr-HR" sz="2300" dirty="0">
              <a:solidFill>
                <a:srgbClr val="000000"/>
              </a:solidFill>
            </a:endParaRPr>
          </a:p>
          <a:p>
            <a:endParaRPr lang="bs-Latn-BA" sz="2300" dirty="0">
              <a:solidFill>
                <a:srgbClr val="000000"/>
              </a:solidFill>
            </a:endParaRPr>
          </a:p>
          <a:p>
            <a:pPr lvl="0"/>
            <a:endParaRPr lang="bs-Latn-BA" sz="2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457200" y="274642"/>
            <a:ext cx="8229600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3600" b="1" dirty="0">
                <a:solidFill>
                  <a:srgbClr val="000000"/>
                </a:solidFill>
              </a:rPr>
              <a:t>% UČEŠĆA KREDITA U UKUPNOJ CIJENI</a:t>
            </a:r>
          </a:p>
        </p:txBody>
      </p:sp>
    </p:spTree>
    <p:extLst>
      <p:ext uri="{BB962C8B-B14F-4D97-AF65-F5344CB8AC3E}">
        <p14:creationId xmlns:p14="http://schemas.microsoft.com/office/powerpoint/2010/main" val="33772079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11863" y="1513667"/>
            <a:ext cx="8932138" cy="4483511"/>
          </a:xfrm>
          <a:prstGeom prst="rect">
            <a:avLst/>
          </a:prstGeom>
        </p:spPr>
        <p:txBody>
          <a:bodyPr lIns="91428" tIns="45715" rIns="91428" bIns="45715"/>
          <a:lstStyle>
            <a:lvl1pPr marL="228287" indent="-228287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4865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47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02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460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1182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761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3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1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2300" dirty="0">
                <a:solidFill>
                  <a:srgbClr val="000000"/>
                </a:solidFill>
              </a:rPr>
              <a:t>Ulazni podaci su:</a:t>
            </a:r>
          </a:p>
          <a:p>
            <a:pPr lvl="1"/>
            <a:r>
              <a:rPr lang="hr-HR" sz="2300" dirty="0">
                <a:solidFill>
                  <a:srgbClr val="000000"/>
                </a:solidFill>
              </a:rPr>
              <a:t>Iznos visine mjesečnog računa prosječne obitelji u JLS sa prosječnom potrošnjom = A</a:t>
            </a:r>
          </a:p>
          <a:p>
            <a:pPr lvl="1"/>
            <a:r>
              <a:rPr lang="hr-HR" sz="2300" dirty="0">
                <a:solidFill>
                  <a:srgbClr val="000000"/>
                </a:solidFill>
              </a:rPr>
              <a:t>Iznos ukupnih prosječnih mjesečnih troškova prosječne obitelji u JLS = B</a:t>
            </a:r>
          </a:p>
          <a:p>
            <a:pPr lvl="1"/>
            <a:endParaRPr lang="hr-HR" sz="2300" dirty="0">
              <a:solidFill>
                <a:srgbClr val="000000"/>
              </a:solidFill>
            </a:endParaRPr>
          </a:p>
          <a:p>
            <a:pPr lvl="0"/>
            <a:r>
              <a:rPr lang="hr-HR" sz="2300" b="1" dirty="0">
                <a:solidFill>
                  <a:srgbClr val="000000"/>
                </a:solidFill>
              </a:rPr>
              <a:t>% priuštivosti važeće cijene =A/B *100%  </a:t>
            </a:r>
            <a:r>
              <a:rPr lang="hr-HR" sz="2300" dirty="0">
                <a:solidFill>
                  <a:srgbClr val="000000"/>
                </a:solidFill>
              </a:rPr>
              <a:t>(potrebno da bude &lt; 4%)</a:t>
            </a:r>
          </a:p>
          <a:p>
            <a:pPr lvl="0"/>
            <a:r>
              <a:rPr lang="hr-HR" sz="2300" dirty="0">
                <a:solidFill>
                  <a:srgbClr val="000000"/>
                </a:solidFill>
              </a:rPr>
              <a:t>Npr. tročlana obitelj mjesečno troši 12 m</a:t>
            </a:r>
            <a:r>
              <a:rPr lang="hr-HR" sz="2300" baseline="30000" dirty="0">
                <a:solidFill>
                  <a:srgbClr val="000000"/>
                </a:solidFill>
              </a:rPr>
              <a:t>3</a:t>
            </a:r>
            <a:r>
              <a:rPr lang="hr-HR" sz="2300" dirty="0">
                <a:solidFill>
                  <a:srgbClr val="000000"/>
                </a:solidFill>
              </a:rPr>
              <a:t> vode, ukupan račun za vodne usluge iznosi 12 m</a:t>
            </a:r>
            <a:r>
              <a:rPr lang="hr-HR" sz="2300" baseline="30000" dirty="0">
                <a:solidFill>
                  <a:srgbClr val="000000"/>
                </a:solidFill>
              </a:rPr>
              <a:t>3 </a:t>
            </a:r>
            <a:r>
              <a:rPr lang="hr-HR" sz="2300" dirty="0">
                <a:solidFill>
                  <a:srgbClr val="000000"/>
                </a:solidFill>
              </a:rPr>
              <a:t>x 1.50 KM/ m</a:t>
            </a:r>
            <a:r>
              <a:rPr lang="hr-HR" sz="2300" baseline="30000" dirty="0">
                <a:solidFill>
                  <a:srgbClr val="000000"/>
                </a:solidFill>
              </a:rPr>
              <a:t>3 </a:t>
            </a:r>
            <a:r>
              <a:rPr lang="hr-HR" sz="2300" dirty="0">
                <a:solidFill>
                  <a:srgbClr val="000000"/>
                </a:solidFill>
              </a:rPr>
              <a:t>+ 2 KM = 20 KM = A</a:t>
            </a:r>
          </a:p>
          <a:p>
            <a:pPr lvl="0"/>
            <a:r>
              <a:rPr lang="hr-HR" sz="2300" dirty="0">
                <a:solidFill>
                  <a:srgbClr val="000000"/>
                </a:solidFill>
              </a:rPr>
              <a:t>Ukupni troškovi su u prosjeku mjesečno 1000 KM</a:t>
            </a:r>
          </a:p>
          <a:p>
            <a:pPr lvl="0"/>
            <a:r>
              <a:rPr lang="hr-HR" sz="2300" dirty="0">
                <a:solidFill>
                  <a:srgbClr val="000000"/>
                </a:solidFill>
              </a:rPr>
              <a:t>% priuštivosti važeće cijene = 20/1000 *100% = 2%</a:t>
            </a:r>
          </a:p>
          <a:p>
            <a:pPr lvl="0"/>
            <a:endParaRPr lang="hr-HR" sz="2300" dirty="0">
              <a:solidFill>
                <a:srgbClr val="000000"/>
              </a:solidFill>
            </a:endParaRPr>
          </a:p>
          <a:p>
            <a:endParaRPr lang="bs-Latn-BA" sz="2300" dirty="0">
              <a:solidFill>
                <a:srgbClr val="000000"/>
              </a:solidFill>
            </a:endParaRPr>
          </a:p>
          <a:p>
            <a:pPr lvl="0"/>
            <a:endParaRPr lang="bs-Latn-BA" sz="2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457200" y="274642"/>
            <a:ext cx="8229600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3600" b="1" dirty="0">
                <a:solidFill>
                  <a:srgbClr val="000000"/>
                </a:solidFill>
              </a:rPr>
              <a:t>% PRIUŠTIVOSTI VAŽEĆE CIJENE</a:t>
            </a:r>
          </a:p>
        </p:txBody>
      </p:sp>
    </p:spTree>
    <p:extLst>
      <p:ext uri="{BB962C8B-B14F-4D97-AF65-F5344CB8AC3E}">
        <p14:creationId xmlns:p14="http://schemas.microsoft.com/office/powerpoint/2010/main" val="19401930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11863" y="1513667"/>
            <a:ext cx="8932138" cy="4483511"/>
          </a:xfrm>
          <a:prstGeom prst="rect">
            <a:avLst/>
          </a:prstGeom>
        </p:spPr>
        <p:txBody>
          <a:bodyPr lIns="91428" tIns="45715" rIns="91428" bIns="45715"/>
          <a:lstStyle>
            <a:lvl1pPr marL="228287" indent="-228287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4865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47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02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460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1182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761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3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1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2300" dirty="0">
                <a:solidFill>
                  <a:srgbClr val="000000"/>
                </a:solidFill>
              </a:rPr>
              <a:t>Ulazni podaci su:</a:t>
            </a:r>
          </a:p>
          <a:p>
            <a:pPr lvl="1"/>
            <a:r>
              <a:rPr lang="hr-HR" sz="2300" dirty="0">
                <a:solidFill>
                  <a:srgbClr val="000000"/>
                </a:solidFill>
              </a:rPr>
              <a:t>Iznos operativnih godišnjih troškova vodnih usluga = A</a:t>
            </a:r>
          </a:p>
          <a:p>
            <a:pPr lvl="1"/>
            <a:r>
              <a:rPr lang="hr-HR" sz="2300" dirty="0">
                <a:solidFill>
                  <a:srgbClr val="000000"/>
                </a:solidFill>
              </a:rPr>
              <a:t>Iznos godišnjih prihoda  = B</a:t>
            </a:r>
          </a:p>
          <a:p>
            <a:pPr lvl="1"/>
            <a:endParaRPr lang="hr-HR" sz="2300" dirty="0">
              <a:solidFill>
                <a:srgbClr val="000000"/>
              </a:solidFill>
            </a:endParaRPr>
          </a:p>
          <a:p>
            <a:pPr lvl="0"/>
            <a:r>
              <a:rPr lang="hr-HR" sz="2300" b="1" dirty="0">
                <a:solidFill>
                  <a:srgbClr val="000000"/>
                </a:solidFill>
              </a:rPr>
              <a:t>% pokrivenosti operativnih troškova = B/A *100%  </a:t>
            </a:r>
            <a:r>
              <a:rPr lang="hr-HR" sz="2300" dirty="0">
                <a:solidFill>
                  <a:srgbClr val="000000"/>
                </a:solidFill>
              </a:rPr>
              <a:t>(potrebno da bude &gt; 100%)</a:t>
            </a:r>
          </a:p>
          <a:p>
            <a:pPr marL="0" lvl="0" indent="0">
              <a:buNone/>
            </a:pPr>
            <a:endParaRPr lang="hr-HR" sz="2300" dirty="0">
              <a:solidFill>
                <a:srgbClr val="000000"/>
              </a:solidFill>
            </a:endParaRPr>
          </a:p>
          <a:p>
            <a:endParaRPr lang="bs-Latn-BA" sz="2300" dirty="0">
              <a:solidFill>
                <a:srgbClr val="000000"/>
              </a:solidFill>
            </a:endParaRPr>
          </a:p>
          <a:p>
            <a:pPr lvl="0"/>
            <a:endParaRPr lang="bs-Latn-BA" sz="2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457200" y="274642"/>
            <a:ext cx="8229600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3600" b="1" dirty="0">
                <a:solidFill>
                  <a:srgbClr val="000000"/>
                </a:solidFill>
              </a:rPr>
              <a:t>% POKRIVENOSTI OPERATIVNIH</a:t>
            </a:r>
          </a:p>
          <a:p>
            <a:pPr algn="ctr"/>
            <a:r>
              <a:rPr lang="bs-Latn-BA" sz="3600" b="1" dirty="0">
                <a:solidFill>
                  <a:srgbClr val="000000"/>
                </a:solidFill>
              </a:rPr>
              <a:t>    TROŠKOVA</a:t>
            </a:r>
          </a:p>
          <a:p>
            <a:pPr algn="ctr"/>
            <a:endParaRPr lang="bs-Latn-BA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651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11863" y="1513667"/>
            <a:ext cx="8932138" cy="4483511"/>
          </a:xfrm>
          <a:prstGeom prst="rect">
            <a:avLst/>
          </a:prstGeom>
        </p:spPr>
        <p:txBody>
          <a:bodyPr lIns="91428" tIns="45715" rIns="91428" bIns="45715"/>
          <a:lstStyle>
            <a:lvl1pPr marL="228287" indent="-228287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4865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47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02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460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1182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761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3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1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2300" dirty="0">
                <a:solidFill>
                  <a:srgbClr val="000000"/>
                </a:solidFill>
              </a:rPr>
              <a:t>Ulazni podaci su:</a:t>
            </a:r>
          </a:p>
          <a:p>
            <a:pPr lvl="1"/>
            <a:r>
              <a:rPr lang="hr-HR" sz="2300" dirty="0">
                <a:solidFill>
                  <a:srgbClr val="000000"/>
                </a:solidFill>
              </a:rPr>
              <a:t>Broj vodomjernih mjesta korisnika usluga = A</a:t>
            </a:r>
          </a:p>
          <a:p>
            <a:pPr lvl="1"/>
            <a:r>
              <a:rPr lang="hr-HR" sz="2300" dirty="0">
                <a:solidFill>
                  <a:srgbClr val="000000"/>
                </a:solidFill>
              </a:rPr>
              <a:t>Broj vodomjera korisnika usluga koji su kalibrirani u zakonom predviđenom roku (većinom u zadnjih 60 mjeseci) = B</a:t>
            </a:r>
          </a:p>
          <a:p>
            <a:pPr lvl="1"/>
            <a:endParaRPr lang="hr-HR" sz="2300" dirty="0">
              <a:solidFill>
                <a:srgbClr val="000000"/>
              </a:solidFill>
            </a:endParaRPr>
          </a:p>
          <a:p>
            <a:pPr lvl="0"/>
            <a:r>
              <a:rPr lang="hr-HR" sz="2300" b="1" dirty="0">
                <a:solidFill>
                  <a:srgbClr val="000000"/>
                </a:solidFill>
              </a:rPr>
              <a:t>% mjerenja potrošača= B/A *100%  </a:t>
            </a:r>
            <a:r>
              <a:rPr lang="hr-HR" sz="2300" dirty="0">
                <a:solidFill>
                  <a:srgbClr val="000000"/>
                </a:solidFill>
              </a:rPr>
              <a:t>(poželjno da bude blizu 100%)</a:t>
            </a:r>
          </a:p>
          <a:p>
            <a:pPr marL="0" lvl="0" indent="0">
              <a:buNone/>
            </a:pPr>
            <a:endParaRPr lang="hr-HR" sz="2300" dirty="0">
              <a:solidFill>
                <a:srgbClr val="000000"/>
              </a:solidFill>
            </a:endParaRPr>
          </a:p>
          <a:p>
            <a:endParaRPr lang="bs-Latn-BA" sz="2300" dirty="0">
              <a:solidFill>
                <a:srgbClr val="000000"/>
              </a:solidFill>
            </a:endParaRPr>
          </a:p>
          <a:p>
            <a:pPr lvl="0"/>
            <a:endParaRPr lang="bs-Latn-BA" sz="2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457200" y="274642"/>
            <a:ext cx="8229600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3600" b="1" dirty="0">
                <a:solidFill>
                  <a:srgbClr val="000000"/>
                </a:solidFill>
              </a:rPr>
              <a:t>% MJERENJA POTROŠAČA</a:t>
            </a:r>
          </a:p>
        </p:txBody>
      </p:sp>
    </p:spTree>
    <p:extLst>
      <p:ext uri="{BB962C8B-B14F-4D97-AF65-F5344CB8AC3E}">
        <p14:creationId xmlns:p14="http://schemas.microsoft.com/office/powerpoint/2010/main" val="14785758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11863" y="1513667"/>
            <a:ext cx="8932138" cy="4483511"/>
          </a:xfrm>
          <a:prstGeom prst="rect">
            <a:avLst/>
          </a:prstGeom>
        </p:spPr>
        <p:txBody>
          <a:bodyPr lIns="91428" tIns="45715" rIns="91428" bIns="45715"/>
          <a:lstStyle>
            <a:lvl1pPr marL="228287" indent="-228287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4865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47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02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460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1182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761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3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1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2300" dirty="0">
                <a:solidFill>
                  <a:srgbClr val="000000"/>
                </a:solidFill>
              </a:rPr>
              <a:t>Ulazni podaci su:</a:t>
            </a:r>
          </a:p>
          <a:p>
            <a:pPr lvl="1"/>
            <a:r>
              <a:rPr lang="hr-HR" sz="2300" dirty="0">
                <a:solidFill>
                  <a:srgbClr val="000000"/>
                </a:solidFill>
              </a:rPr>
              <a:t>Tekuća ukupna potraživanja za vodne usluge (na kraju perioda) = A</a:t>
            </a:r>
          </a:p>
          <a:p>
            <a:pPr lvl="1"/>
            <a:r>
              <a:rPr lang="hr-HR" sz="2300" dirty="0">
                <a:solidFill>
                  <a:srgbClr val="000000"/>
                </a:solidFill>
              </a:rPr>
              <a:t>Ukupni prihodi (fakturirana vrijednost) u periodu jedne godine = B</a:t>
            </a:r>
          </a:p>
          <a:p>
            <a:pPr lvl="1"/>
            <a:endParaRPr lang="hr-HR" sz="2300" dirty="0">
              <a:solidFill>
                <a:srgbClr val="000000"/>
              </a:solidFill>
            </a:endParaRPr>
          </a:p>
          <a:p>
            <a:pPr lvl="0"/>
            <a:r>
              <a:rPr lang="hr-HR" sz="2300" b="1" dirty="0">
                <a:solidFill>
                  <a:srgbClr val="000000"/>
                </a:solidFill>
              </a:rPr>
              <a:t>Prosječan broj dana naplate= A/B *365 dana</a:t>
            </a:r>
            <a:endParaRPr lang="hr-HR" sz="23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hr-HR" sz="2300" dirty="0">
              <a:solidFill>
                <a:srgbClr val="000000"/>
              </a:solidFill>
            </a:endParaRPr>
          </a:p>
          <a:p>
            <a:endParaRPr lang="bs-Latn-BA" sz="2300" dirty="0">
              <a:solidFill>
                <a:srgbClr val="000000"/>
              </a:solidFill>
            </a:endParaRPr>
          </a:p>
          <a:p>
            <a:pPr lvl="0"/>
            <a:endParaRPr lang="bs-Latn-BA" sz="2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457200" y="274642"/>
            <a:ext cx="8229600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3600" b="1" dirty="0">
                <a:solidFill>
                  <a:srgbClr val="000000"/>
                </a:solidFill>
              </a:rPr>
              <a:t>PROSJEČAN BROJ DANA NAPLATE</a:t>
            </a:r>
          </a:p>
        </p:txBody>
      </p:sp>
    </p:spTree>
    <p:extLst>
      <p:ext uri="{BB962C8B-B14F-4D97-AF65-F5344CB8AC3E}">
        <p14:creationId xmlns:p14="http://schemas.microsoft.com/office/powerpoint/2010/main" val="30170150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11863" y="1513667"/>
            <a:ext cx="8932138" cy="4483511"/>
          </a:xfrm>
          <a:prstGeom prst="rect">
            <a:avLst/>
          </a:prstGeom>
        </p:spPr>
        <p:txBody>
          <a:bodyPr lIns="91428" tIns="45715" rIns="91428" bIns="45715"/>
          <a:lstStyle>
            <a:lvl1pPr marL="228287" indent="-228287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4865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47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02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460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1182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761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3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1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2300" dirty="0">
                <a:solidFill>
                  <a:srgbClr val="000000"/>
                </a:solidFill>
              </a:rPr>
              <a:t>Ulazni podaci su:</a:t>
            </a:r>
          </a:p>
          <a:p>
            <a:pPr lvl="1"/>
            <a:r>
              <a:rPr lang="hr-HR" sz="2300" dirty="0">
                <a:solidFill>
                  <a:srgbClr val="000000"/>
                </a:solidFill>
              </a:rPr>
              <a:t>Ukupna količina fakturirane vode u m</a:t>
            </a:r>
            <a:r>
              <a:rPr lang="hr-HR" sz="2300" baseline="30000" dirty="0">
                <a:solidFill>
                  <a:srgbClr val="000000"/>
                </a:solidFill>
              </a:rPr>
              <a:t>3</a:t>
            </a:r>
            <a:r>
              <a:rPr lang="hr-HR" sz="2300" dirty="0">
                <a:solidFill>
                  <a:srgbClr val="000000"/>
                </a:solidFill>
              </a:rPr>
              <a:t> u odabranom periodu = A</a:t>
            </a:r>
          </a:p>
          <a:p>
            <a:pPr lvl="1"/>
            <a:r>
              <a:rPr lang="hr-HR" sz="2300" dirty="0">
                <a:solidFill>
                  <a:srgbClr val="000000"/>
                </a:solidFill>
              </a:rPr>
              <a:t>Ukupna količina zahvaćene vode u m</a:t>
            </a:r>
            <a:r>
              <a:rPr lang="hr-HR" sz="2300" baseline="30000" dirty="0">
                <a:solidFill>
                  <a:srgbClr val="000000"/>
                </a:solidFill>
              </a:rPr>
              <a:t>3</a:t>
            </a:r>
            <a:r>
              <a:rPr lang="hr-HR" sz="2300" dirty="0">
                <a:solidFill>
                  <a:srgbClr val="000000"/>
                </a:solidFill>
              </a:rPr>
              <a:t> u istom periodu = B</a:t>
            </a:r>
          </a:p>
          <a:p>
            <a:pPr lvl="1"/>
            <a:endParaRPr lang="hr-HR" sz="2300" dirty="0">
              <a:solidFill>
                <a:srgbClr val="000000"/>
              </a:solidFill>
            </a:endParaRPr>
          </a:p>
          <a:p>
            <a:pPr lvl="0"/>
            <a:r>
              <a:rPr lang="hr-HR" sz="2300" b="1" dirty="0">
                <a:solidFill>
                  <a:srgbClr val="000000"/>
                </a:solidFill>
              </a:rPr>
              <a:t>% ukupnih gubitaka u VS = (B-A)/B * 100%</a:t>
            </a:r>
            <a:endParaRPr lang="hr-HR" sz="23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hr-HR" sz="2300" dirty="0">
              <a:solidFill>
                <a:srgbClr val="000000"/>
              </a:solidFill>
            </a:endParaRPr>
          </a:p>
          <a:p>
            <a:endParaRPr lang="bs-Latn-BA" sz="2300" dirty="0">
              <a:solidFill>
                <a:srgbClr val="000000"/>
              </a:solidFill>
            </a:endParaRPr>
          </a:p>
          <a:p>
            <a:pPr lvl="0"/>
            <a:endParaRPr lang="bs-Latn-BA" sz="2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457200" y="274642"/>
            <a:ext cx="8229600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3600" b="1" dirty="0">
                <a:solidFill>
                  <a:srgbClr val="000000"/>
                </a:solidFill>
              </a:rPr>
              <a:t>% UKUPNIH GUBITAKA U VS</a:t>
            </a:r>
          </a:p>
        </p:txBody>
      </p:sp>
    </p:spTree>
    <p:extLst>
      <p:ext uri="{BB962C8B-B14F-4D97-AF65-F5344CB8AC3E}">
        <p14:creationId xmlns:p14="http://schemas.microsoft.com/office/powerpoint/2010/main" val="387391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11863" y="1513667"/>
            <a:ext cx="8932138" cy="4483511"/>
          </a:xfrm>
          <a:prstGeom prst="rect">
            <a:avLst/>
          </a:prstGeom>
        </p:spPr>
        <p:txBody>
          <a:bodyPr lIns="91428" tIns="45715" rIns="91428" bIns="45715"/>
          <a:lstStyle>
            <a:lvl1pPr marL="228287" indent="-228287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4865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47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02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460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1182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761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3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1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2400" b="1" dirty="0">
                <a:solidFill>
                  <a:srgbClr val="000000"/>
                </a:solidFill>
              </a:rPr>
              <a:t>UARL</a:t>
            </a:r>
            <a:r>
              <a:rPr lang="hr-HR" sz="2400" dirty="0">
                <a:solidFill>
                  <a:srgbClr val="000000"/>
                </a:solidFill>
              </a:rPr>
              <a:t> – Neizbježni godišnji stvarni gubici</a:t>
            </a:r>
            <a:r>
              <a:rPr lang="hr-HR" sz="2400" dirty="0">
                <a:solidFill>
                  <a:srgbClr val="000000"/>
                </a:solidFill>
                <a:sym typeface="Wingdings" pitchFamily="2" charset="2"/>
              </a:rPr>
              <a:t> (</a:t>
            </a:r>
            <a:r>
              <a:rPr lang="hr-HR" sz="2400" dirty="0">
                <a:solidFill>
                  <a:srgbClr val="000000"/>
                </a:solidFill>
              </a:rPr>
              <a:t>najniža moguća tehnička granicu curenja vode iz cjevovoda):</a:t>
            </a:r>
          </a:p>
          <a:p>
            <a:pPr marL="456578" lvl="1" indent="0">
              <a:buNone/>
            </a:pPr>
            <a:r>
              <a:rPr lang="hr-HR" dirty="0">
                <a:solidFill>
                  <a:srgbClr val="000000"/>
                </a:solidFill>
              </a:rPr>
              <a:t>UARL= (18 x Lm + 0,8 </a:t>
            </a:r>
            <a:r>
              <a:rPr lang="hr-HR" dirty="0" err="1">
                <a:solidFill>
                  <a:srgbClr val="000000"/>
                </a:solidFill>
              </a:rPr>
              <a:t>Nc</a:t>
            </a:r>
            <a:r>
              <a:rPr lang="hr-HR" dirty="0">
                <a:solidFill>
                  <a:srgbClr val="000000"/>
                </a:solidFill>
              </a:rPr>
              <a:t> + 25 x Lp) x P </a:t>
            </a:r>
            <a:r>
              <a:rPr lang="hr-HR" dirty="0">
                <a:solidFill>
                  <a:srgbClr val="FF0000"/>
                </a:solidFill>
              </a:rPr>
              <a:t>(l/dan) </a:t>
            </a:r>
            <a:r>
              <a:rPr lang="hr-HR" dirty="0">
                <a:solidFill>
                  <a:srgbClr val="000000"/>
                </a:solidFill>
              </a:rPr>
              <a:t>			</a:t>
            </a:r>
          </a:p>
          <a:p>
            <a:pPr marL="456578" lvl="1" indent="0">
              <a:buNone/>
            </a:pPr>
            <a:r>
              <a:rPr lang="hr-HR" dirty="0">
                <a:solidFill>
                  <a:srgbClr val="000000"/>
                </a:solidFill>
              </a:rPr>
              <a:t>gdje je:</a:t>
            </a:r>
          </a:p>
          <a:p>
            <a:pPr marL="913160" lvl="2" indent="0">
              <a:buNone/>
            </a:pPr>
            <a:r>
              <a:rPr lang="hr-HR" sz="2400" dirty="0">
                <a:solidFill>
                  <a:srgbClr val="000000"/>
                </a:solidFill>
              </a:rPr>
              <a:t>Lm – Dužina cjevovoda u mreži (km),</a:t>
            </a:r>
          </a:p>
          <a:p>
            <a:pPr marL="913160" lvl="2" indent="0">
              <a:buNone/>
            </a:pPr>
            <a:r>
              <a:rPr lang="hr-HR" sz="2400" dirty="0" err="1">
                <a:solidFill>
                  <a:srgbClr val="000000"/>
                </a:solidFill>
              </a:rPr>
              <a:t>Nc</a:t>
            </a:r>
            <a:r>
              <a:rPr lang="hr-HR" sz="2400" dirty="0">
                <a:solidFill>
                  <a:srgbClr val="000000"/>
                </a:solidFill>
              </a:rPr>
              <a:t> – Ukupni broj priključaka u sistemu,</a:t>
            </a:r>
          </a:p>
          <a:p>
            <a:pPr marL="913160" lvl="2" indent="0">
              <a:buNone/>
            </a:pPr>
            <a:r>
              <a:rPr lang="hr-HR" sz="2400" dirty="0">
                <a:solidFill>
                  <a:srgbClr val="000000"/>
                </a:solidFill>
              </a:rPr>
              <a:t>Lp – Ukupna dužina priključnih cijevi koje prolaze kroz privatne posjede (km),</a:t>
            </a:r>
          </a:p>
          <a:p>
            <a:pPr marL="913160" lvl="2" indent="0">
              <a:buNone/>
            </a:pPr>
            <a:r>
              <a:rPr lang="hr-HR" sz="2400" dirty="0">
                <a:solidFill>
                  <a:srgbClr val="000000"/>
                </a:solidFill>
              </a:rPr>
              <a:t>P – Prosječna vrijednost pritiska u sistemu (</a:t>
            </a:r>
            <a:r>
              <a:rPr lang="hr-HR" sz="2400" dirty="0" err="1">
                <a:solidFill>
                  <a:srgbClr val="000000"/>
                </a:solidFill>
              </a:rPr>
              <a:t>mVs</a:t>
            </a:r>
            <a:r>
              <a:rPr lang="hr-HR" sz="2400" dirty="0">
                <a:solidFill>
                  <a:srgbClr val="000000"/>
                </a:solidFill>
              </a:rPr>
              <a:t>).</a:t>
            </a:r>
          </a:p>
          <a:p>
            <a:pPr lvl="0"/>
            <a:r>
              <a:rPr lang="hr-HR" sz="2300" b="1" dirty="0">
                <a:solidFill>
                  <a:srgbClr val="000000"/>
                </a:solidFill>
              </a:rPr>
              <a:t>CARL</a:t>
            </a:r>
            <a:r>
              <a:rPr lang="hr-HR" sz="2300" dirty="0">
                <a:solidFill>
                  <a:srgbClr val="000000"/>
                </a:solidFill>
              </a:rPr>
              <a:t> – Trenutni stvarni </a:t>
            </a:r>
            <a:r>
              <a:rPr lang="hr-HR" sz="2300">
                <a:solidFill>
                  <a:srgbClr val="000000"/>
                </a:solidFill>
              </a:rPr>
              <a:t>gubici </a:t>
            </a:r>
            <a:r>
              <a:rPr lang="hr-HR" sz="2400">
                <a:solidFill>
                  <a:srgbClr val="FF0000"/>
                </a:solidFill>
              </a:rPr>
              <a:t>(</a:t>
            </a:r>
            <a:r>
              <a:rPr lang="hr-HR" sz="2400" dirty="0">
                <a:solidFill>
                  <a:srgbClr val="FF0000"/>
                </a:solidFill>
              </a:rPr>
              <a:t>l/dan) </a:t>
            </a:r>
            <a:endParaRPr lang="hr-HR" sz="2300" dirty="0">
              <a:solidFill>
                <a:srgbClr val="000000"/>
              </a:solidFill>
            </a:endParaRPr>
          </a:p>
          <a:p>
            <a:pPr lvl="0"/>
            <a:r>
              <a:rPr lang="hr-HR" sz="2300" b="1" dirty="0">
                <a:solidFill>
                  <a:srgbClr val="000000"/>
                </a:solidFill>
              </a:rPr>
              <a:t>ILI = CARL / UARL</a:t>
            </a:r>
          </a:p>
          <a:p>
            <a:pPr marL="0" lvl="0" indent="0">
              <a:buNone/>
            </a:pPr>
            <a:endParaRPr lang="hr-HR" sz="2300" dirty="0">
              <a:solidFill>
                <a:srgbClr val="000000"/>
              </a:solidFill>
            </a:endParaRPr>
          </a:p>
          <a:p>
            <a:endParaRPr lang="bs-Latn-BA" sz="2300" dirty="0">
              <a:solidFill>
                <a:srgbClr val="000000"/>
              </a:solidFill>
            </a:endParaRPr>
          </a:p>
          <a:p>
            <a:pPr lvl="0"/>
            <a:endParaRPr lang="bs-Latn-BA" sz="2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457200" y="274642"/>
            <a:ext cx="8229600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3600" b="1" dirty="0">
                <a:solidFill>
                  <a:srgbClr val="000000"/>
                </a:solidFill>
              </a:rPr>
              <a:t>ILI – </a:t>
            </a:r>
            <a:r>
              <a:rPr lang="en-GB" sz="3600" b="1" dirty="0">
                <a:solidFill>
                  <a:srgbClr val="000000"/>
                </a:solidFill>
              </a:rPr>
              <a:t>Infrastructure Leakage Index</a:t>
            </a:r>
          </a:p>
        </p:txBody>
      </p:sp>
    </p:spTree>
    <p:extLst>
      <p:ext uri="{BB962C8B-B14F-4D97-AF65-F5344CB8AC3E}">
        <p14:creationId xmlns:p14="http://schemas.microsoft.com/office/powerpoint/2010/main" val="1555439052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457200" y="274642"/>
            <a:ext cx="8229600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3600" b="1" dirty="0">
                <a:solidFill>
                  <a:srgbClr val="000000"/>
                </a:solidFill>
              </a:rPr>
              <a:t>ILI – </a:t>
            </a:r>
            <a:r>
              <a:rPr lang="en-GB" sz="3600" b="1" dirty="0">
                <a:solidFill>
                  <a:srgbClr val="000000"/>
                </a:solidFill>
              </a:rPr>
              <a:t>Infrastructure Leakage Index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CE5B1-6207-024D-9B65-82F456B768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560840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27773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AEE8-15A3-AB3A-5D1B-6F7D404E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Proračun indikatora produktivnosti operatora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783D9-3C75-A2FA-9A06-DB5F613C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3899"/>
            <a:ext cx="7886700" cy="75703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bs-Latn-BA" sz="1350" dirty="0"/>
          </a:p>
          <a:p>
            <a:pPr marL="0" indent="0">
              <a:buNone/>
            </a:pPr>
            <a:endParaRPr lang="bs-Latn-BA" sz="1350" dirty="0"/>
          </a:p>
          <a:p>
            <a:pPr marL="0" indent="0">
              <a:buNone/>
            </a:pPr>
            <a:endParaRPr lang="bs-Latn-BA" sz="1350" dirty="0"/>
          </a:p>
          <a:p>
            <a:pPr marL="0" indent="0">
              <a:buNone/>
            </a:pPr>
            <a:endParaRPr lang="bs-Latn-BA" sz="1350" dirty="0"/>
          </a:p>
          <a:p>
            <a:pPr marL="0" indent="0">
              <a:buNone/>
            </a:pPr>
            <a:endParaRPr lang="bs-Latn-BA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2CF35-E7B4-73ED-F65A-0C8BCAB72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83" y="1245802"/>
            <a:ext cx="1230630" cy="47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4B12553-53B0-D0B9-79F6-A9E3DBFD0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5" y="1051492"/>
            <a:ext cx="893445" cy="6691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ECEE0E-DE9D-5C8A-D50C-7FA09C2D1801}"/>
              </a:ext>
            </a:extLst>
          </p:cNvPr>
          <p:cNvSpPr txBox="1">
            <a:spLocks/>
          </p:cNvSpPr>
          <p:nvPr/>
        </p:nvSpPr>
        <p:spPr>
          <a:xfrm>
            <a:off x="1873703" y="2294874"/>
            <a:ext cx="4984297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z="2700" b="1" spc="-38" dirty="0">
                <a:solidFill>
                  <a:prstClr val="black"/>
                </a:solidFill>
                <a:latin typeface="Calibri"/>
              </a:rPr>
              <a:t>Pitanja?</a:t>
            </a:r>
            <a:endParaRPr lang="bs-Latn-BA" sz="2700" b="1" spc="-38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greg_sleeping_alarm_clock_md_wht.gif">
            <a:extLst>
              <a:ext uri="{FF2B5EF4-FFF2-40B4-BE49-F238E27FC236}">
                <a16:creationId xmlns:a16="http://schemas.microsoft.com/office/drawing/2014/main" id="{8C290562-7639-0D93-1CD7-8FED5BC22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20" y="3490232"/>
            <a:ext cx="1683884" cy="8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11B1B-6AA2-BA4F-866D-BBEBADB2B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94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11863" y="1513667"/>
            <a:ext cx="8932138" cy="4483511"/>
          </a:xfrm>
          <a:prstGeom prst="rect">
            <a:avLst/>
          </a:prstGeom>
        </p:spPr>
        <p:txBody>
          <a:bodyPr lIns="91428" tIns="45715" rIns="91428" bIns="45715"/>
          <a:lstStyle>
            <a:lvl1pPr marL="228287" indent="-228287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4865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47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02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460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1182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761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3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1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2300" dirty="0">
                <a:solidFill>
                  <a:srgbClr val="000000"/>
                </a:solidFill>
              </a:rPr>
              <a:t>Potrebno popuniti tzv. „pomoćnu knjigu stalnih sredstava”, ista popisuje SVU infrastrukturu i procjenjuje vrijednost po današnjim cijenama gradnje</a:t>
            </a:r>
          </a:p>
          <a:p>
            <a:pPr lvl="0"/>
            <a:r>
              <a:rPr lang="hr-HR" sz="2300" dirty="0">
                <a:solidFill>
                  <a:srgbClr val="000000"/>
                </a:solidFill>
              </a:rPr>
              <a:t>Ukupna vrijednost sredstava iz „pomoćne knjige stalnih sredstava” = A</a:t>
            </a:r>
          </a:p>
          <a:p>
            <a:r>
              <a:rPr lang="hr-HR" sz="2300" dirty="0">
                <a:solidFill>
                  <a:srgbClr val="000000"/>
                </a:solidFill>
              </a:rPr>
              <a:t>Ukupna vrijednost sredstava iz stvarne knjige stalnih sredstava = B</a:t>
            </a:r>
          </a:p>
          <a:p>
            <a:r>
              <a:rPr lang="hr-HR" sz="2300" dirty="0">
                <a:solidFill>
                  <a:srgbClr val="000000"/>
                </a:solidFill>
              </a:rPr>
              <a:t>Ukupna vrijednost sredstava čija se amortizacija uključuje u cijenu = C</a:t>
            </a:r>
          </a:p>
          <a:p>
            <a:r>
              <a:rPr lang="hr-HR" sz="2300" dirty="0">
                <a:solidFill>
                  <a:srgbClr val="000000"/>
                </a:solidFill>
              </a:rPr>
              <a:t>% stvarno potrebne amortizacije koji je </a:t>
            </a:r>
            <a:r>
              <a:rPr lang="bs-Latn-BA" sz="2300" dirty="0">
                <a:solidFill>
                  <a:srgbClr val="000000"/>
                </a:solidFill>
              </a:rPr>
              <a:t>obračunat</a:t>
            </a:r>
            <a:r>
              <a:rPr lang="hr-HR" sz="2300" dirty="0">
                <a:solidFill>
                  <a:srgbClr val="000000"/>
                </a:solidFill>
              </a:rPr>
              <a:t> D = B/A *100%</a:t>
            </a:r>
          </a:p>
          <a:p>
            <a:r>
              <a:rPr lang="bs-Latn-BA" sz="2300" dirty="0">
                <a:solidFill>
                  <a:srgbClr val="000000"/>
                </a:solidFill>
              </a:rPr>
              <a:t>% stvarno potrebne amortizacije obračunat u cijeni D=C/A </a:t>
            </a:r>
            <a:r>
              <a:rPr lang="hr-HR" sz="2300" dirty="0">
                <a:solidFill>
                  <a:srgbClr val="000000"/>
                </a:solidFill>
              </a:rPr>
              <a:t>*100%</a:t>
            </a:r>
          </a:p>
          <a:p>
            <a:endParaRPr lang="hr-HR" sz="2300" dirty="0">
              <a:solidFill>
                <a:srgbClr val="000000"/>
              </a:solidFill>
            </a:endParaRPr>
          </a:p>
          <a:p>
            <a:r>
              <a:rPr lang="hr-HR" sz="2300" dirty="0">
                <a:solidFill>
                  <a:srgbClr val="000000"/>
                </a:solidFill>
              </a:rPr>
              <a:t>Postupno će vrijednost B rasti do stvarne vrijednosti A, tranzicijski period</a:t>
            </a:r>
          </a:p>
          <a:p>
            <a:endParaRPr lang="bs-Latn-BA" sz="2300" dirty="0">
              <a:solidFill>
                <a:srgbClr val="000000"/>
              </a:solidFill>
            </a:endParaRPr>
          </a:p>
          <a:p>
            <a:pPr lvl="0"/>
            <a:endParaRPr lang="bs-Latn-BA" sz="25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457200" y="274642"/>
            <a:ext cx="8229600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3600" b="1" dirty="0">
                <a:solidFill>
                  <a:srgbClr val="000000"/>
                </a:solidFill>
              </a:rPr>
              <a:t>% STVARNO POTREBNE AMORTIZACIJE OBRAČUNAT U CIJENI</a:t>
            </a:r>
          </a:p>
        </p:txBody>
      </p:sp>
    </p:spTree>
    <p:extLst>
      <p:ext uri="{BB962C8B-B14F-4D97-AF65-F5344CB8AC3E}">
        <p14:creationId xmlns:p14="http://schemas.microsoft.com/office/powerpoint/2010/main" val="25495052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7819" y="1285663"/>
            <a:ext cx="8932138" cy="4483511"/>
          </a:xfrm>
          <a:prstGeom prst="rect">
            <a:avLst/>
          </a:prstGeom>
        </p:spPr>
        <p:txBody>
          <a:bodyPr lIns="91428" tIns="45715" rIns="91428" bIns="45715"/>
          <a:lstStyle>
            <a:lvl1pPr marL="228287" indent="-228287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4865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47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02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460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1182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761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3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1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2300" dirty="0">
                <a:solidFill>
                  <a:srgbClr val="000000"/>
                </a:solidFill>
              </a:rPr>
              <a:t>Vrijednost proračunate amortizacije na sva sredstava iz „pomoćne knjige stalnih sredstava” = A</a:t>
            </a:r>
          </a:p>
          <a:p>
            <a:r>
              <a:rPr lang="hr-HR" sz="2300" dirty="0">
                <a:solidFill>
                  <a:srgbClr val="000000"/>
                </a:solidFill>
              </a:rPr>
              <a:t>Ukupna vrijednost sredstava koja su prikupljena i utrošena za svrhe redovnog </a:t>
            </a:r>
            <a:r>
              <a:rPr lang="hr-HR" sz="2300" dirty="0" err="1">
                <a:solidFill>
                  <a:srgbClr val="000000"/>
                </a:solidFill>
              </a:rPr>
              <a:t>zanavljanja</a:t>
            </a:r>
            <a:r>
              <a:rPr lang="hr-HR" sz="2300" dirty="0">
                <a:solidFill>
                  <a:srgbClr val="000000"/>
                </a:solidFill>
              </a:rPr>
              <a:t> infrastrukture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hr-HR" sz="2300" dirty="0">
                <a:solidFill>
                  <a:srgbClr val="000000"/>
                </a:solidFill>
              </a:rPr>
              <a:t>= B</a:t>
            </a:r>
          </a:p>
          <a:p>
            <a:r>
              <a:rPr lang="hr-HR" sz="2300" dirty="0">
                <a:solidFill>
                  <a:srgbClr val="000000"/>
                </a:solidFill>
              </a:rPr>
              <a:t>% stvarno potrebne amortizacije prikupljen i utrošen za svrhe redovnog </a:t>
            </a:r>
            <a:r>
              <a:rPr lang="hr-HR" sz="2300" dirty="0" err="1">
                <a:solidFill>
                  <a:srgbClr val="000000"/>
                </a:solidFill>
              </a:rPr>
              <a:t>zanavljanja</a:t>
            </a:r>
            <a:r>
              <a:rPr lang="hr-HR" sz="2300" dirty="0">
                <a:solidFill>
                  <a:srgbClr val="000000"/>
                </a:solidFill>
              </a:rPr>
              <a:t> infrastrukture </a:t>
            </a:r>
            <a:r>
              <a:rPr lang="bs-Latn-BA" sz="2300" dirty="0">
                <a:solidFill>
                  <a:srgbClr val="000000"/>
                </a:solidFill>
              </a:rPr>
              <a:t>= B/A </a:t>
            </a:r>
            <a:r>
              <a:rPr lang="hr-HR" sz="2300" dirty="0">
                <a:solidFill>
                  <a:srgbClr val="000000"/>
                </a:solidFill>
              </a:rPr>
              <a:t>*100%</a:t>
            </a:r>
          </a:p>
          <a:p>
            <a:endParaRPr lang="hr-HR" sz="2300" dirty="0">
              <a:solidFill>
                <a:srgbClr val="000000"/>
              </a:solidFill>
            </a:endParaRPr>
          </a:p>
          <a:p>
            <a:r>
              <a:rPr lang="hr-HR" sz="2300" dirty="0">
                <a:solidFill>
                  <a:srgbClr val="000000"/>
                </a:solidFill>
              </a:rPr>
              <a:t>Postupno će vrijednost B rasti ka 100%, tranzicijski period</a:t>
            </a:r>
          </a:p>
          <a:p>
            <a:endParaRPr lang="bs-Latn-BA" sz="2300" dirty="0">
              <a:solidFill>
                <a:srgbClr val="000000"/>
              </a:solidFill>
            </a:endParaRPr>
          </a:p>
          <a:p>
            <a:pPr lvl="0"/>
            <a:endParaRPr lang="bs-Latn-BA" sz="25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211863" y="274642"/>
            <a:ext cx="8752625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2600" b="1" dirty="0">
                <a:solidFill>
                  <a:srgbClr val="000000"/>
                </a:solidFill>
              </a:rPr>
              <a:t>% STVARNO POTREBNE AMORTIZACIJE PRIKUPLJEN I UTROŠEN ZA SVRHE REDOVNOG ZANAVLJANJA INFRASTRUKTURE</a:t>
            </a:r>
          </a:p>
        </p:txBody>
      </p:sp>
    </p:spTree>
    <p:extLst>
      <p:ext uri="{BB962C8B-B14F-4D97-AF65-F5344CB8AC3E}">
        <p14:creationId xmlns:p14="http://schemas.microsoft.com/office/powerpoint/2010/main" val="4032479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7819" y="1285663"/>
            <a:ext cx="8932138" cy="4483511"/>
          </a:xfrm>
          <a:prstGeom prst="rect">
            <a:avLst/>
          </a:prstGeom>
        </p:spPr>
        <p:txBody>
          <a:bodyPr lIns="91428" tIns="45715" rIns="91428" bIns="45715"/>
          <a:lstStyle>
            <a:lvl1pPr marL="228287" indent="-228287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4865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47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02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460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1182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761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3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1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2300" dirty="0">
                <a:solidFill>
                  <a:srgbClr val="000000"/>
                </a:solidFill>
              </a:rPr>
              <a:t>Cijena za fizičke osobe/lica = A</a:t>
            </a:r>
          </a:p>
          <a:p>
            <a:r>
              <a:rPr lang="hr-HR" sz="2300" dirty="0">
                <a:solidFill>
                  <a:srgbClr val="000000"/>
                </a:solidFill>
              </a:rPr>
              <a:t>Cijena za pravne osobe/lica = B</a:t>
            </a:r>
          </a:p>
          <a:p>
            <a:r>
              <a:rPr lang="hr-HR" sz="2300" dirty="0">
                <a:solidFill>
                  <a:srgbClr val="000000"/>
                </a:solidFill>
              </a:rPr>
              <a:t>% izjednačenja cijena za fizička i pravna lica/osobe =</a:t>
            </a:r>
            <a:r>
              <a:rPr lang="bs-Latn-BA" sz="2300" dirty="0">
                <a:solidFill>
                  <a:srgbClr val="000000"/>
                </a:solidFill>
              </a:rPr>
              <a:t> A/B </a:t>
            </a:r>
            <a:r>
              <a:rPr lang="hr-HR" sz="2300" dirty="0">
                <a:solidFill>
                  <a:srgbClr val="000000"/>
                </a:solidFill>
              </a:rPr>
              <a:t>*100%</a:t>
            </a:r>
          </a:p>
          <a:p>
            <a:endParaRPr lang="hr-HR" sz="2300" dirty="0">
              <a:solidFill>
                <a:srgbClr val="000000"/>
              </a:solidFill>
            </a:endParaRPr>
          </a:p>
          <a:p>
            <a:r>
              <a:rPr lang="hr-HR" sz="2300" dirty="0">
                <a:solidFill>
                  <a:srgbClr val="000000"/>
                </a:solidFill>
              </a:rPr>
              <a:t>Postupno će ova vrijednost rasti ka 100%, tranzicijski period</a:t>
            </a:r>
          </a:p>
          <a:p>
            <a:endParaRPr lang="bs-Latn-BA" sz="2300" dirty="0">
              <a:solidFill>
                <a:srgbClr val="000000"/>
              </a:solidFill>
            </a:endParaRPr>
          </a:p>
          <a:p>
            <a:pPr lvl="0"/>
            <a:endParaRPr lang="bs-Latn-BA" sz="25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211863" y="274642"/>
            <a:ext cx="8752625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2600" b="1" dirty="0">
                <a:solidFill>
                  <a:srgbClr val="000000"/>
                </a:solidFill>
              </a:rPr>
              <a:t>% IZJEDNAČENJA CIJENA ZA FIZIČKA I PRAVNA LICA</a:t>
            </a:r>
          </a:p>
        </p:txBody>
      </p:sp>
    </p:spTree>
    <p:extLst>
      <p:ext uri="{BB962C8B-B14F-4D97-AF65-F5344CB8AC3E}">
        <p14:creationId xmlns:p14="http://schemas.microsoft.com/office/powerpoint/2010/main" val="32237816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7819" y="1285663"/>
            <a:ext cx="8932138" cy="4483511"/>
          </a:xfrm>
          <a:prstGeom prst="rect">
            <a:avLst/>
          </a:prstGeom>
        </p:spPr>
        <p:txBody>
          <a:bodyPr lIns="91428" tIns="45715" rIns="91428" bIns="45715"/>
          <a:lstStyle>
            <a:lvl1pPr marL="228287" indent="-228287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4865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47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02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460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1182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761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3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1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2200" dirty="0">
                <a:solidFill>
                  <a:srgbClr val="000000"/>
                </a:solidFill>
              </a:rPr>
              <a:t>Primijeniti aneks II - proračun pokazatelja produktivnosti operatora</a:t>
            </a:r>
          </a:p>
          <a:p>
            <a:pPr lvl="0"/>
            <a:r>
              <a:rPr lang="hr-HR" sz="2200" dirty="0">
                <a:solidFill>
                  <a:srgbClr val="000000"/>
                </a:solidFill>
              </a:rPr>
              <a:t>MBU= </a:t>
            </a:r>
            <a:r>
              <a:rPr lang="hr-HR" sz="2200" dirty="0" err="1">
                <a:solidFill>
                  <a:srgbClr val="000000"/>
                </a:solidFill>
              </a:rPr>
              <a:t>max</a:t>
            </a:r>
            <a:r>
              <a:rPr lang="hr-HR" sz="2200" dirty="0">
                <a:solidFill>
                  <a:srgbClr val="000000"/>
                </a:solidFill>
              </a:rPr>
              <a:t> (Np x </a:t>
            </a:r>
            <a:r>
              <a:rPr lang="hr-HR" sz="2200" dirty="0" err="1">
                <a:solidFill>
                  <a:srgbClr val="000000"/>
                </a:solidFill>
              </a:rPr>
              <a:t>Kps</a:t>
            </a:r>
            <a:r>
              <a:rPr lang="hr-HR" sz="2200" dirty="0">
                <a:solidFill>
                  <a:srgbClr val="000000"/>
                </a:solidFill>
              </a:rPr>
              <a:t>  ili  </a:t>
            </a:r>
            <a:r>
              <a:rPr lang="hr-HR" sz="2200" dirty="0" err="1">
                <a:solidFill>
                  <a:srgbClr val="000000"/>
                </a:solidFill>
              </a:rPr>
              <a:t>Ns</a:t>
            </a:r>
            <a:r>
              <a:rPr lang="hr-HR" sz="2200" dirty="0">
                <a:solidFill>
                  <a:srgbClr val="000000"/>
                </a:solidFill>
              </a:rPr>
              <a:t> x </a:t>
            </a:r>
            <a:r>
              <a:rPr lang="hr-HR" sz="2200" dirty="0" err="1">
                <a:solidFill>
                  <a:srgbClr val="000000"/>
                </a:solidFill>
              </a:rPr>
              <a:t>Kns</a:t>
            </a:r>
            <a:r>
              <a:rPr lang="hr-HR" sz="2200" dirty="0">
                <a:solidFill>
                  <a:srgbClr val="000000"/>
                </a:solidFill>
              </a:rPr>
              <a:t>) + </a:t>
            </a:r>
            <a:r>
              <a:rPr lang="hr-HR" sz="2200" dirty="0" err="1">
                <a:solidFill>
                  <a:srgbClr val="000000"/>
                </a:solidFill>
              </a:rPr>
              <a:t>Kt</a:t>
            </a:r>
            <a:r>
              <a:rPr lang="hr-HR" sz="2200" dirty="0">
                <a:solidFill>
                  <a:srgbClr val="000000"/>
                </a:solidFill>
              </a:rPr>
              <a:t> x </a:t>
            </a:r>
            <a:r>
              <a:rPr lang="hr-HR" sz="2200" dirty="0" err="1">
                <a:solidFill>
                  <a:srgbClr val="000000"/>
                </a:solidFill>
              </a:rPr>
              <a:t>Nupov</a:t>
            </a:r>
            <a:r>
              <a:rPr lang="hr-HR" sz="2200" dirty="0">
                <a:solidFill>
                  <a:srgbClr val="000000"/>
                </a:solidFill>
              </a:rPr>
              <a:t> + </a:t>
            </a:r>
            <a:r>
              <a:rPr lang="hr-HR" sz="2200" dirty="0" err="1">
                <a:solidFill>
                  <a:srgbClr val="000000"/>
                </a:solidFill>
              </a:rPr>
              <a:t>Kwp</a:t>
            </a:r>
            <a:r>
              <a:rPr lang="hr-HR" sz="2200" dirty="0">
                <a:solidFill>
                  <a:srgbClr val="000000"/>
                </a:solidFill>
              </a:rPr>
              <a:t> x </a:t>
            </a:r>
            <a:r>
              <a:rPr lang="hr-HR" sz="2200" dirty="0" err="1">
                <a:solidFill>
                  <a:srgbClr val="000000"/>
                </a:solidFill>
              </a:rPr>
              <a:t>Nwp</a:t>
            </a:r>
            <a:r>
              <a:rPr lang="hr-HR" sz="2200" dirty="0">
                <a:solidFill>
                  <a:srgbClr val="000000"/>
                </a:solidFill>
              </a:rPr>
              <a:t> + </a:t>
            </a:r>
            <a:r>
              <a:rPr lang="hr-HR" sz="2200" dirty="0" err="1">
                <a:solidFill>
                  <a:srgbClr val="000000"/>
                </a:solidFill>
              </a:rPr>
              <a:t>Npk</a:t>
            </a:r>
            <a:r>
              <a:rPr lang="hr-HR" sz="2200" dirty="0">
                <a:solidFill>
                  <a:srgbClr val="000000"/>
                </a:solidFill>
              </a:rPr>
              <a:t> x </a:t>
            </a:r>
            <a:r>
              <a:rPr lang="hr-HR" sz="2200" dirty="0" err="1">
                <a:solidFill>
                  <a:srgbClr val="000000"/>
                </a:solidFill>
              </a:rPr>
              <a:t>Kk</a:t>
            </a:r>
            <a:r>
              <a:rPr lang="hr-HR" sz="2200" dirty="0">
                <a:solidFill>
                  <a:srgbClr val="000000"/>
                </a:solidFill>
              </a:rPr>
              <a:t>         </a:t>
            </a:r>
          </a:p>
          <a:p>
            <a:pPr marL="455613" lvl="1" indent="-144463">
              <a:buNone/>
            </a:pPr>
            <a:r>
              <a:rPr lang="hr-HR" sz="2200" dirty="0">
                <a:solidFill>
                  <a:srgbClr val="000000"/>
                </a:solidFill>
              </a:rPr>
              <a:t>gdje je </a:t>
            </a:r>
          </a:p>
          <a:p>
            <a:pPr lvl="1"/>
            <a:r>
              <a:rPr lang="hr-HR" sz="1800" dirty="0">
                <a:solidFill>
                  <a:srgbClr val="000000"/>
                </a:solidFill>
              </a:rPr>
              <a:t>MBU – maksimalan broj uposlenih kod javnog operatora vodovoda, kanalizacije i tretmana otpadnih voda, na kraju ciljnog razdoblja (10 godina)</a:t>
            </a:r>
          </a:p>
          <a:p>
            <a:pPr lvl="1"/>
            <a:r>
              <a:rPr lang="hr-HR" sz="1800" dirty="0">
                <a:solidFill>
                  <a:srgbClr val="000000"/>
                </a:solidFill>
              </a:rPr>
              <a:t>Np – broj priključaka vodovodnog sustava (VS) u nadležnosti javnog operatora, u '000</a:t>
            </a:r>
          </a:p>
          <a:p>
            <a:pPr lvl="1"/>
            <a:r>
              <a:rPr lang="hr-HR" sz="1800" dirty="0" err="1">
                <a:solidFill>
                  <a:srgbClr val="000000"/>
                </a:solidFill>
              </a:rPr>
              <a:t>Kps</a:t>
            </a:r>
            <a:r>
              <a:rPr lang="hr-HR" sz="1800" dirty="0">
                <a:solidFill>
                  <a:srgbClr val="000000"/>
                </a:solidFill>
              </a:rPr>
              <a:t> – koeficijent složenosti sustava u odnosu na broj priključaka </a:t>
            </a:r>
          </a:p>
          <a:p>
            <a:pPr lvl="1"/>
            <a:r>
              <a:rPr lang="hr-HR" sz="1800" dirty="0" err="1">
                <a:solidFill>
                  <a:srgbClr val="000000"/>
                </a:solidFill>
              </a:rPr>
              <a:t>Ns</a:t>
            </a:r>
            <a:r>
              <a:rPr lang="hr-HR" sz="1800" dirty="0">
                <a:solidFill>
                  <a:srgbClr val="000000"/>
                </a:solidFill>
              </a:rPr>
              <a:t> – broj stanovnika na vodovodnom sustavu, u '000 </a:t>
            </a:r>
          </a:p>
          <a:p>
            <a:pPr lvl="1"/>
            <a:r>
              <a:rPr lang="hr-HR" sz="1800" dirty="0" err="1">
                <a:solidFill>
                  <a:srgbClr val="000000"/>
                </a:solidFill>
              </a:rPr>
              <a:t>Kns</a:t>
            </a:r>
            <a:r>
              <a:rPr lang="hr-HR" sz="1800" dirty="0">
                <a:solidFill>
                  <a:srgbClr val="000000"/>
                </a:solidFill>
              </a:rPr>
              <a:t> – koeficijent složenosti sustava u odnosu na broj stanovnika </a:t>
            </a:r>
          </a:p>
          <a:p>
            <a:pPr lvl="1"/>
            <a:r>
              <a:rPr lang="hr-HR" sz="1800" dirty="0" err="1">
                <a:solidFill>
                  <a:srgbClr val="000000"/>
                </a:solidFill>
              </a:rPr>
              <a:t>Kt</a:t>
            </a:r>
            <a:r>
              <a:rPr lang="hr-HR" sz="1800" dirty="0">
                <a:solidFill>
                  <a:srgbClr val="000000"/>
                </a:solidFill>
              </a:rPr>
              <a:t>  – koeficijent za tretman urbanih otpadnih voda prema tablici u nastavku </a:t>
            </a:r>
          </a:p>
          <a:p>
            <a:pPr lvl="1"/>
            <a:r>
              <a:rPr lang="hr-HR" sz="1800" dirty="0" err="1">
                <a:solidFill>
                  <a:srgbClr val="000000"/>
                </a:solidFill>
              </a:rPr>
              <a:t>Nupov</a:t>
            </a:r>
            <a:r>
              <a:rPr lang="hr-HR" sz="1800" dirty="0">
                <a:solidFill>
                  <a:srgbClr val="000000"/>
                </a:solidFill>
              </a:rPr>
              <a:t> - izgrađeni kapacitet UPOV-a (uređaj za pročišćavanje otpadnih voda) izražen u broju ekvivalentnih stanovnika (ES), u '000</a:t>
            </a:r>
          </a:p>
          <a:p>
            <a:pPr lvl="1"/>
            <a:r>
              <a:rPr lang="hr-HR" sz="1800" dirty="0" err="1">
                <a:solidFill>
                  <a:srgbClr val="000000"/>
                </a:solidFill>
              </a:rPr>
              <a:t>Kwp</a:t>
            </a:r>
            <a:r>
              <a:rPr lang="hr-HR" sz="1800" dirty="0">
                <a:solidFill>
                  <a:srgbClr val="000000"/>
                </a:solidFill>
              </a:rPr>
              <a:t> – koeficijent za prečišćavanje pitke vode prema tablici u nastavku,</a:t>
            </a:r>
          </a:p>
          <a:p>
            <a:pPr lvl="1"/>
            <a:r>
              <a:rPr lang="hr-HR" sz="1800" dirty="0" err="1">
                <a:solidFill>
                  <a:srgbClr val="000000"/>
                </a:solidFill>
              </a:rPr>
              <a:t>Nwp</a:t>
            </a:r>
            <a:r>
              <a:rPr lang="hr-HR" sz="1800" dirty="0">
                <a:solidFill>
                  <a:srgbClr val="000000"/>
                </a:solidFill>
              </a:rPr>
              <a:t> – broj stanovnika koji se opskrbljuje sa klasičnog postrojenja za pitku vodu (u '000)</a:t>
            </a:r>
            <a:endParaRPr lang="bs-Latn-BA" sz="2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211863" y="274642"/>
            <a:ext cx="8752625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2600" b="1" dirty="0">
                <a:solidFill>
                  <a:srgbClr val="000000"/>
                </a:solidFill>
              </a:rPr>
              <a:t>PRODUKTIVNOST ZAPOSLENIH (BROJ ZAPOSLENIH / '000 KORISNIKA USLUGA ILI  / '000 PRIKLJUČAKA)</a:t>
            </a:r>
          </a:p>
        </p:txBody>
      </p:sp>
    </p:spTree>
    <p:extLst>
      <p:ext uri="{BB962C8B-B14F-4D97-AF65-F5344CB8AC3E}">
        <p14:creationId xmlns:p14="http://schemas.microsoft.com/office/powerpoint/2010/main" val="97531389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7819" y="1285663"/>
            <a:ext cx="8932138" cy="4483511"/>
          </a:xfrm>
          <a:prstGeom prst="rect">
            <a:avLst/>
          </a:prstGeom>
        </p:spPr>
        <p:txBody>
          <a:bodyPr lIns="91428" tIns="45715" rIns="91428" bIns="45715"/>
          <a:lstStyle>
            <a:lvl1pPr marL="228287" indent="-228287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4865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47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02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460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1182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761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3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1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r-HR" sz="1800" dirty="0" err="1">
                <a:solidFill>
                  <a:srgbClr val="000000"/>
                </a:solidFill>
              </a:rPr>
              <a:t>Npk</a:t>
            </a:r>
            <a:r>
              <a:rPr lang="hr-HR" sz="1800" dirty="0">
                <a:solidFill>
                  <a:srgbClr val="000000"/>
                </a:solidFill>
              </a:rPr>
              <a:t> – broj priključaka kanalizacijskog sustava u nadležnosti javnog operatora gdje ne postoji priključak vodovodnog sustava u nadležnosti javnog operatora, u '000</a:t>
            </a:r>
          </a:p>
          <a:p>
            <a:pPr lvl="1"/>
            <a:r>
              <a:rPr lang="hr-HR" sz="1800" dirty="0" err="1">
                <a:solidFill>
                  <a:srgbClr val="000000"/>
                </a:solidFill>
              </a:rPr>
              <a:t>Kk</a:t>
            </a:r>
            <a:r>
              <a:rPr lang="hr-HR" sz="1800" dirty="0">
                <a:solidFill>
                  <a:srgbClr val="000000"/>
                </a:solidFill>
              </a:rPr>
              <a:t> – koeficijent složenosti sustava u odnosu na broj priključaka samo na javni sustav odvodnje otpadnih voda (a gdje nema priključaka vodovodnog sustava u nadležnosti javnog operatora)</a:t>
            </a:r>
          </a:p>
          <a:p>
            <a:pPr lvl="1"/>
            <a:r>
              <a:rPr lang="hr-HR" sz="1800" dirty="0" err="1">
                <a:solidFill>
                  <a:srgbClr val="000000"/>
                </a:solidFill>
              </a:rPr>
              <a:t>Kns</a:t>
            </a:r>
            <a:r>
              <a:rPr lang="hr-HR" sz="1800" dirty="0">
                <a:solidFill>
                  <a:srgbClr val="000000"/>
                </a:solidFill>
              </a:rPr>
              <a:t> = Kp + </a:t>
            </a:r>
            <a:r>
              <a:rPr lang="hr-HR" sz="1800" dirty="0" err="1">
                <a:solidFill>
                  <a:srgbClr val="000000"/>
                </a:solidFill>
              </a:rPr>
              <a:t>Ks</a:t>
            </a:r>
            <a:endParaRPr lang="hr-HR" sz="1800" dirty="0">
              <a:solidFill>
                <a:srgbClr val="000000"/>
              </a:solidFill>
            </a:endParaRPr>
          </a:p>
          <a:p>
            <a:pPr lvl="1"/>
            <a:r>
              <a:rPr lang="hr-HR" sz="1800" dirty="0">
                <a:solidFill>
                  <a:srgbClr val="000000"/>
                </a:solidFill>
              </a:rPr>
              <a:t>Kp – koeficijent produktivnosti prema tablici u nastavku, </a:t>
            </a:r>
          </a:p>
          <a:p>
            <a:pPr lvl="1"/>
            <a:r>
              <a:rPr lang="hr-HR" sz="1800" dirty="0" err="1">
                <a:solidFill>
                  <a:srgbClr val="000000"/>
                </a:solidFill>
              </a:rPr>
              <a:t>Ks</a:t>
            </a:r>
            <a:r>
              <a:rPr lang="hr-HR" sz="1800" dirty="0">
                <a:solidFill>
                  <a:srgbClr val="000000"/>
                </a:solidFill>
              </a:rPr>
              <a:t> – koeficijent složenosti sustava prema tablici u nastavku,</a:t>
            </a:r>
          </a:p>
          <a:p>
            <a:pPr lvl="1"/>
            <a:r>
              <a:rPr lang="hr-HR" sz="1800" dirty="0" err="1">
                <a:solidFill>
                  <a:srgbClr val="000000"/>
                </a:solidFill>
              </a:rPr>
              <a:t>Kk</a:t>
            </a:r>
            <a:r>
              <a:rPr lang="hr-HR" sz="1800" dirty="0">
                <a:solidFill>
                  <a:srgbClr val="000000"/>
                </a:solidFill>
              </a:rPr>
              <a:t> = 2</a:t>
            </a:r>
          </a:p>
          <a:p>
            <a:r>
              <a:rPr lang="hr-HR" sz="2200" dirty="0" err="1">
                <a:solidFill>
                  <a:srgbClr val="000000"/>
                </a:solidFill>
              </a:rPr>
              <a:t>Kt</a:t>
            </a:r>
            <a:r>
              <a:rPr lang="hr-HR" sz="2200" dirty="0">
                <a:solidFill>
                  <a:srgbClr val="000000"/>
                </a:solidFill>
              </a:rPr>
              <a:t> se primjenjuje samo za UPOV-e kapaciteta najmanje 3.000 ES.</a:t>
            </a:r>
          </a:p>
          <a:p>
            <a:r>
              <a:rPr lang="hr-HR" sz="2200" dirty="0">
                <a:solidFill>
                  <a:srgbClr val="000000"/>
                </a:solidFill>
              </a:rPr>
              <a:t>Poduzeće bira izračun ukupnog broja uposlenih po Np ili </a:t>
            </a:r>
            <a:r>
              <a:rPr lang="hr-HR" sz="2200" dirty="0" err="1">
                <a:solidFill>
                  <a:srgbClr val="000000"/>
                </a:solidFill>
              </a:rPr>
              <a:t>Ns</a:t>
            </a:r>
            <a:r>
              <a:rPr lang="hr-HR" sz="2200" dirty="0">
                <a:solidFill>
                  <a:srgbClr val="000000"/>
                </a:solidFill>
              </a:rPr>
              <a:t>, što je za njega povoljnije</a:t>
            </a:r>
          </a:p>
          <a:p>
            <a:r>
              <a:rPr lang="hr-HR" sz="2200" dirty="0">
                <a:solidFill>
                  <a:srgbClr val="000000"/>
                </a:solidFill>
              </a:rPr>
              <a:t>Za koeficijente </a:t>
            </a:r>
            <a:r>
              <a:rPr lang="hr-HR" sz="2200" dirty="0" err="1">
                <a:solidFill>
                  <a:srgbClr val="000000"/>
                </a:solidFill>
              </a:rPr>
              <a:t>Kt</a:t>
            </a:r>
            <a:r>
              <a:rPr lang="hr-HR" sz="2200" dirty="0">
                <a:solidFill>
                  <a:srgbClr val="000000"/>
                </a:solidFill>
              </a:rPr>
              <a:t> iz naredne tablice promatra se </a:t>
            </a:r>
            <a:r>
              <a:rPr lang="hr-HR" sz="2200" dirty="0" err="1">
                <a:solidFill>
                  <a:srgbClr val="000000"/>
                </a:solidFill>
              </a:rPr>
              <a:t>Ns</a:t>
            </a:r>
            <a:r>
              <a:rPr lang="hr-HR" sz="2200" dirty="0">
                <a:solidFill>
                  <a:srgbClr val="000000"/>
                </a:solidFill>
              </a:rPr>
              <a:t> kao broj stanovnika priključenih na UPOV, a za </a:t>
            </a:r>
            <a:r>
              <a:rPr lang="hr-HR" sz="2200" dirty="0" err="1">
                <a:solidFill>
                  <a:srgbClr val="000000"/>
                </a:solidFill>
              </a:rPr>
              <a:t>Kwp</a:t>
            </a:r>
            <a:r>
              <a:rPr lang="hr-HR" sz="2200" dirty="0">
                <a:solidFill>
                  <a:srgbClr val="000000"/>
                </a:solidFill>
              </a:rPr>
              <a:t> iz tablične vrijednosti promatra se </a:t>
            </a:r>
            <a:r>
              <a:rPr lang="hr-HR" sz="2200" dirty="0" err="1">
                <a:solidFill>
                  <a:srgbClr val="000000"/>
                </a:solidFill>
              </a:rPr>
              <a:t>Ns</a:t>
            </a:r>
            <a:r>
              <a:rPr lang="hr-HR" sz="2200" dirty="0">
                <a:solidFill>
                  <a:srgbClr val="000000"/>
                </a:solidFill>
              </a:rPr>
              <a:t> kao broj stanovnika koji se opskrbljuje sa klasičnog postrojenja za pitku vodu</a:t>
            </a:r>
            <a:endParaRPr lang="bs-Latn-BA" sz="2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211863" y="274642"/>
            <a:ext cx="8752625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2600" b="1" dirty="0">
                <a:solidFill>
                  <a:srgbClr val="000000"/>
                </a:solidFill>
              </a:rPr>
              <a:t>PRODUKTIVNOST ZAPOSLENIH (BROJ ZAPOSLENIH / '000 KORISNIKA USLUGA ILI  / '000 PRIKLJUČAKA)</a:t>
            </a:r>
          </a:p>
        </p:txBody>
      </p:sp>
    </p:spTree>
    <p:extLst>
      <p:ext uri="{BB962C8B-B14F-4D97-AF65-F5344CB8AC3E}">
        <p14:creationId xmlns:p14="http://schemas.microsoft.com/office/powerpoint/2010/main" val="278244246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7819" y="1285663"/>
            <a:ext cx="8932138" cy="4483511"/>
          </a:xfrm>
          <a:prstGeom prst="rect">
            <a:avLst/>
          </a:prstGeom>
        </p:spPr>
        <p:txBody>
          <a:bodyPr lIns="91428" tIns="45715" rIns="91428" bIns="45715"/>
          <a:lstStyle>
            <a:lvl1pPr marL="228287" indent="-228287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4865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47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02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460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1182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761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3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1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bs-Latn-BA" sz="2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211863" y="274642"/>
            <a:ext cx="8752625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2600" b="1" dirty="0">
                <a:solidFill>
                  <a:srgbClr val="000000"/>
                </a:solidFill>
              </a:rPr>
              <a:t>PRODUKTIVNOST ZAPOSLENIH (BROJ ZAPOSLENIH / '000 KORISNIKA USLUGA ILI  / '000 PRIKLJUČAKA)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20D2A3-F035-CD49-BBBC-97C0878C8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40754"/>
              </p:ext>
            </p:extLst>
          </p:nvPr>
        </p:nvGraphicFramePr>
        <p:xfrm>
          <a:off x="757570" y="1293032"/>
          <a:ext cx="6406716" cy="767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9040">
                  <a:extLst>
                    <a:ext uri="{9D8B030D-6E8A-4147-A177-3AD203B41FA5}">
                      <a16:colId xmlns:a16="http://schemas.microsoft.com/office/drawing/2014/main" val="3728428267"/>
                    </a:ext>
                  </a:extLst>
                </a:gridCol>
                <a:gridCol w="659874">
                  <a:extLst>
                    <a:ext uri="{9D8B030D-6E8A-4147-A177-3AD203B41FA5}">
                      <a16:colId xmlns:a16="http://schemas.microsoft.com/office/drawing/2014/main" val="670126063"/>
                    </a:ext>
                  </a:extLst>
                </a:gridCol>
                <a:gridCol w="685711">
                  <a:extLst>
                    <a:ext uri="{9D8B030D-6E8A-4147-A177-3AD203B41FA5}">
                      <a16:colId xmlns:a16="http://schemas.microsoft.com/office/drawing/2014/main" val="2017568116"/>
                    </a:ext>
                  </a:extLst>
                </a:gridCol>
                <a:gridCol w="635435">
                  <a:extLst>
                    <a:ext uri="{9D8B030D-6E8A-4147-A177-3AD203B41FA5}">
                      <a16:colId xmlns:a16="http://schemas.microsoft.com/office/drawing/2014/main" val="2285424235"/>
                    </a:ext>
                  </a:extLst>
                </a:gridCol>
                <a:gridCol w="661271">
                  <a:extLst>
                    <a:ext uri="{9D8B030D-6E8A-4147-A177-3AD203B41FA5}">
                      <a16:colId xmlns:a16="http://schemas.microsoft.com/office/drawing/2014/main" val="2501884438"/>
                    </a:ext>
                  </a:extLst>
                </a:gridCol>
                <a:gridCol w="661271">
                  <a:extLst>
                    <a:ext uri="{9D8B030D-6E8A-4147-A177-3AD203B41FA5}">
                      <a16:colId xmlns:a16="http://schemas.microsoft.com/office/drawing/2014/main" val="760408727"/>
                    </a:ext>
                  </a:extLst>
                </a:gridCol>
                <a:gridCol w="744366">
                  <a:extLst>
                    <a:ext uri="{9D8B030D-6E8A-4147-A177-3AD203B41FA5}">
                      <a16:colId xmlns:a16="http://schemas.microsoft.com/office/drawing/2014/main" val="1453402859"/>
                    </a:ext>
                  </a:extLst>
                </a:gridCol>
                <a:gridCol w="754142">
                  <a:extLst>
                    <a:ext uri="{9D8B030D-6E8A-4147-A177-3AD203B41FA5}">
                      <a16:colId xmlns:a16="http://schemas.microsoft.com/office/drawing/2014/main" val="2760423961"/>
                    </a:ext>
                  </a:extLst>
                </a:gridCol>
                <a:gridCol w="565606">
                  <a:extLst>
                    <a:ext uri="{9D8B030D-6E8A-4147-A177-3AD203B41FA5}">
                      <a16:colId xmlns:a16="http://schemas.microsoft.com/office/drawing/2014/main" val="1094805697"/>
                    </a:ext>
                  </a:extLst>
                </a:gridCol>
              </a:tblGrid>
              <a:tr h="255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Ns (u '000)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3 - 6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  6 - 12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12 - 25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25 - 50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50-100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100-150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150-200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&gt; 200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363120"/>
                  </a:ext>
                </a:extLst>
              </a:tr>
              <a:tr h="255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1.35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1.30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1.25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1.20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1.15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1.10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1.05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1.00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5834404"/>
                  </a:ext>
                </a:extLst>
              </a:tr>
              <a:tr h="255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Kt i Kwp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0.50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0.40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0.35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0.30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0.25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0.20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0.15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0.10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31880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51EFA0-A94F-554F-8BD0-BC1212030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343703"/>
              </p:ext>
            </p:extLst>
          </p:nvPr>
        </p:nvGraphicFramePr>
        <p:xfrm>
          <a:off x="757570" y="2348880"/>
          <a:ext cx="6406716" cy="50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900">
                  <a:extLst>
                    <a:ext uri="{9D8B030D-6E8A-4147-A177-3AD203B41FA5}">
                      <a16:colId xmlns:a16="http://schemas.microsoft.com/office/drawing/2014/main" val="2211410828"/>
                    </a:ext>
                  </a:extLst>
                </a:gridCol>
                <a:gridCol w="871996">
                  <a:extLst>
                    <a:ext uri="{9D8B030D-6E8A-4147-A177-3AD203B41FA5}">
                      <a16:colId xmlns:a16="http://schemas.microsoft.com/office/drawing/2014/main" val="3363895035"/>
                    </a:ext>
                  </a:extLst>
                </a:gridCol>
                <a:gridCol w="871996">
                  <a:extLst>
                    <a:ext uri="{9D8B030D-6E8A-4147-A177-3AD203B41FA5}">
                      <a16:colId xmlns:a16="http://schemas.microsoft.com/office/drawing/2014/main" val="1996014297"/>
                    </a:ext>
                  </a:extLst>
                </a:gridCol>
                <a:gridCol w="872706">
                  <a:extLst>
                    <a:ext uri="{9D8B030D-6E8A-4147-A177-3AD203B41FA5}">
                      <a16:colId xmlns:a16="http://schemas.microsoft.com/office/drawing/2014/main" val="3648324207"/>
                    </a:ext>
                  </a:extLst>
                </a:gridCol>
                <a:gridCol w="872706">
                  <a:extLst>
                    <a:ext uri="{9D8B030D-6E8A-4147-A177-3AD203B41FA5}">
                      <a16:colId xmlns:a16="http://schemas.microsoft.com/office/drawing/2014/main" val="307176482"/>
                    </a:ext>
                  </a:extLst>
                </a:gridCol>
                <a:gridCol w="872706">
                  <a:extLst>
                    <a:ext uri="{9D8B030D-6E8A-4147-A177-3AD203B41FA5}">
                      <a16:colId xmlns:a16="http://schemas.microsoft.com/office/drawing/2014/main" val="1090550677"/>
                    </a:ext>
                  </a:extLst>
                </a:gridCol>
                <a:gridCol w="872706">
                  <a:extLst>
                    <a:ext uri="{9D8B030D-6E8A-4147-A177-3AD203B41FA5}">
                      <a16:colId xmlns:a16="http://schemas.microsoft.com/office/drawing/2014/main" val="1528605397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Np (u '000)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2 - 4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4 - 8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8 - 16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16 - 32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32 - 50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&gt; 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832566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Kps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3.9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3.7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3.6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3.5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052742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AD1422-6569-E04C-932F-FA21A80FE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144256"/>
              </p:ext>
            </p:extLst>
          </p:nvPr>
        </p:nvGraphicFramePr>
        <p:xfrm>
          <a:off x="762776" y="3154356"/>
          <a:ext cx="6401510" cy="562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302">
                  <a:extLst>
                    <a:ext uri="{9D8B030D-6E8A-4147-A177-3AD203B41FA5}">
                      <a16:colId xmlns:a16="http://schemas.microsoft.com/office/drawing/2014/main" val="2031502733"/>
                    </a:ext>
                  </a:extLst>
                </a:gridCol>
                <a:gridCol w="1280302">
                  <a:extLst>
                    <a:ext uri="{9D8B030D-6E8A-4147-A177-3AD203B41FA5}">
                      <a16:colId xmlns:a16="http://schemas.microsoft.com/office/drawing/2014/main" val="3744283626"/>
                    </a:ext>
                  </a:extLst>
                </a:gridCol>
                <a:gridCol w="1280302">
                  <a:extLst>
                    <a:ext uri="{9D8B030D-6E8A-4147-A177-3AD203B41FA5}">
                      <a16:colId xmlns:a16="http://schemas.microsoft.com/office/drawing/2014/main" val="667354230"/>
                    </a:ext>
                  </a:extLst>
                </a:gridCol>
                <a:gridCol w="1280302">
                  <a:extLst>
                    <a:ext uri="{9D8B030D-6E8A-4147-A177-3AD203B41FA5}">
                      <a16:colId xmlns:a16="http://schemas.microsoft.com/office/drawing/2014/main" val="34430262"/>
                    </a:ext>
                  </a:extLst>
                </a:gridCol>
                <a:gridCol w="1280302">
                  <a:extLst>
                    <a:ext uri="{9D8B030D-6E8A-4147-A177-3AD203B41FA5}">
                      <a16:colId xmlns:a16="http://schemas.microsoft.com/office/drawing/2014/main" val="3297186501"/>
                    </a:ext>
                  </a:extLst>
                </a:gridCol>
              </a:tblGrid>
              <a:tr h="375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Složenost sustava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Jednostavni  sustavi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Manje složeni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Srednje složeni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Složeni sustavi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1174656"/>
                  </a:ext>
                </a:extLst>
              </a:tr>
              <a:tr h="187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0.00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0.10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0.20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0.30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74124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D7B2336-D477-724E-829F-5B3C2920F022}"/>
              </a:ext>
            </a:extLst>
          </p:cNvPr>
          <p:cNvSpPr/>
          <p:nvPr/>
        </p:nvSpPr>
        <p:spPr>
          <a:xfrm>
            <a:off x="619875" y="3695936"/>
            <a:ext cx="7936600" cy="257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hr-HR" sz="2000" b="1" dirty="0">
                <a:ea typeface="Times New Roman" panose="02020603050405020304" pitchFamily="18" charset="0"/>
              </a:rPr>
              <a:t>K</a:t>
            </a:r>
            <a:r>
              <a:rPr lang="hr-HR" sz="2000" dirty="0">
                <a:ea typeface="Times New Roman" panose="02020603050405020304" pitchFamily="18" charset="0"/>
              </a:rPr>
              <a:t>oeficijenti </a:t>
            </a:r>
            <a:r>
              <a:rPr lang="hr-HR" sz="2000" b="1" dirty="0">
                <a:ea typeface="Times New Roman" panose="02020603050405020304" pitchFamily="18" charset="0"/>
              </a:rPr>
              <a:t>s</a:t>
            </a:r>
            <a:r>
              <a:rPr lang="hr-HR" sz="2000" dirty="0">
                <a:ea typeface="Times New Roman" panose="02020603050405020304" pitchFamily="18" charset="0"/>
              </a:rPr>
              <a:t>loženosti javnog sustava/sistema vodovoda i </a:t>
            </a:r>
            <a:r>
              <a:rPr lang="hr-HR" sz="2000" dirty="0" err="1">
                <a:ea typeface="Times New Roman" panose="02020603050405020304" pitchFamily="18" charset="0"/>
              </a:rPr>
              <a:t>sanitacije</a:t>
            </a:r>
            <a:r>
              <a:rPr lang="hr-HR" sz="2000" dirty="0">
                <a:ea typeface="Times New Roman" panose="02020603050405020304" pitchFamily="18" charset="0"/>
              </a:rPr>
              <a:t> – </a:t>
            </a:r>
            <a:r>
              <a:rPr lang="hr-HR" sz="2000" b="1" dirty="0" err="1">
                <a:ea typeface="Times New Roman" panose="02020603050405020304" pitchFamily="18" charset="0"/>
              </a:rPr>
              <a:t>Ks</a:t>
            </a:r>
            <a:r>
              <a:rPr lang="hr-HR" sz="2000" b="1" dirty="0">
                <a:ea typeface="Times New Roman" panose="02020603050405020304" pitchFamily="18" charset="0"/>
              </a:rPr>
              <a:t> </a:t>
            </a:r>
            <a:r>
              <a:rPr lang="hr-HR" sz="2000" dirty="0">
                <a:ea typeface="Times New Roman" panose="02020603050405020304" pitchFamily="18" charset="0"/>
              </a:rPr>
              <a:t>iznose:</a:t>
            </a:r>
            <a:r>
              <a:rPr lang="hr-HR" sz="2000" b="1" dirty="0">
                <a:ea typeface="Times New Roman" panose="02020603050405020304" pitchFamily="18" charset="0"/>
              </a:rPr>
              <a:t> </a:t>
            </a:r>
            <a:endParaRPr lang="en-US" sz="2000" dirty="0">
              <a:ea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spcAft>
                <a:spcPts val="200"/>
              </a:spcAft>
            </a:pPr>
            <a:r>
              <a:rPr lang="hr-HR" sz="2000" b="1" dirty="0">
                <a:ea typeface="Times New Roman" panose="02020603050405020304" pitchFamily="18" charset="0"/>
              </a:rPr>
              <a:t>Jednostavni : 	0</a:t>
            </a:r>
            <a:endParaRPr lang="en-US" sz="2000" dirty="0">
              <a:ea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spcAft>
                <a:spcPts val="200"/>
              </a:spcAft>
            </a:pPr>
            <a:r>
              <a:rPr lang="hr-HR" sz="2000" b="1" dirty="0">
                <a:ea typeface="Times New Roman" panose="02020603050405020304" pitchFamily="18" charset="0"/>
              </a:rPr>
              <a:t>Manje složeni:            0.1 </a:t>
            </a:r>
            <a:endParaRPr lang="en-US" sz="2000" dirty="0">
              <a:ea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spcAft>
                <a:spcPts val="200"/>
              </a:spcAft>
            </a:pPr>
            <a:r>
              <a:rPr lang="hr-HR" sz="2000" b="1" dirty="0">
                <a:ea typeface="Times New Roman" panose="02020603050405020304" pitchFamily="18" charset="0"/>
              </a:rPr>
              <a:t>Srednje složeni:         0.2</a:t>
            </a:r>
            <a:endParaRPr lang="en-US" sz="2000" dirty="0">
              <a:ea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spcAft>
                <a:spcPts val="200"/>
              </a:spcAft>
              <a:tabLst>
                <a:tab pos="1530350" algn="l"/>
              </a:tabLst>
            </a:pPr>
            <a:r>
              <a:rPr lang="hr-HR" sz="2000" b="1" dirty="0">
                <a:ea typeface="Times New Roman" panose="02020603050405020304" pitchFamily="18" charset="0"/>
              </a:rPr>
              <a:t>Složeni sustavi:          0.3 </a:t>
            </a:r>
            <a:endParaRPr lang="en-US" sz="2000" dirty="0"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hr-HR" sz="2000" dirty="0">
                <a:ea typeface="Times New Roman" panose="02020603050405020304" pitchFamily="18" charset="0"/>
              </a:rPr>
              <a:t>za one koji snabdijevaju preko 6.000 stanovnika ili isporučuju ≥900 m</a:t>
            </a:r>
            <a:r>
              <a:rPr lang="hr-HR" sz="2000" baseline="30000" dirty="0">
                <a:ea typeface="Times New Roman" panose="02020603050405020304" pitchFamily="18" charset="0"/>
              </a:rPr>
              <a:t>3</a:t>
            </a:r>
            <a:r>
              <a:rPr lang="hr-HR" sz="2000" dirty="0">
                <a:ea typeface="Times New Roman" panose="02020603050405020304" pitchFamily="18" charset="0"/>
              </a:rPr>
              <a:t>/dan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2657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7819" y="1285663"/>
            <a:ext cx="8932138" cy="4483511"/>
          </a:xfrm>
          <a:prstGeom prst="rect">
            <a:avLst/>
          </a:prstGeom>
        </p:spPr>
        <p:txBody>
          <a:bodyPr lIns="91428" tIns="45715" rIns="91428" bIns="45715"/>
          <a:lstStyle>
            <a:lvl1pPr marL="228287" indent="-228287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4865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47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02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4604" indent="-228287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1182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761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3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19" indent="-228287" algn="l" defTabSz="91315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bs-Latn-BA" sz="2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65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31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697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289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39472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196050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2629" algn="l" defTabSz="456577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3AD2871C-5A1F-7E48-958E-1420BDA97A3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5C4F0-4BD3-3C40-9EDC-416E02D27872}"/>
              </a:ext>
            </a:extLst>
          </p:cNvPr>
          <p:cNvSpPr txBox="1">
            <a:spLocks/>
          </p:cNvSpPr>
          <p:nvPr/>
        </p:nvSpPr>
        <p:spPr>
          <a:xfrm>
            <a:off x="211863" y="274642"/>
            <a:ext cx="8752625" cy="994118"/>
          </a:xfrm>
          <a:prstGeom prst="rect">
            <a:avLst/>
          </a:prstGeom>
        </p:spPr>
        <p:txBody>
          <a:bodyPr lIns="91428" tIns="45715" rIns="91428" bIns="45715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65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315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697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63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bs-Latn-BA" sz="2600" b="1" dirty="0">
                <a:solidFill>
                  <a:srgbClr val="000000"/>
                </a:solidFill>
              </a:rPr>
              <a:t>PRODUKTIVNOST ZAPOSLENIH (BROJ ZAPOSLENIH / '000 KORISNIKA USLUGA ILI  / '000 PRIKLJUČAKA)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7B2336-D477-724E-829F-5B3C2920F022}"/>
              </a:ext>
            </a:extLst>
          </p:cNvPr>
          <p:cNvSpPr/>
          <p:nvPr/>
        </p:nvSpPr>
        <p:spPr>
          <a:xfrm>
            <a:off x="619875" y="1268760"/>
            <a:ext cx="793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Koeficijent složenosti (</a:t>
            </a:r>
            <a:r>
              <a:rPr lang="hr-HR" dirty="0" err="1"/>
              <a:t>Ks</a:t>
            </a:r>
            <a:r>
              <a:rPr lang="hr-HR" dirty="0"/>
              <a:t>) se dobiva na temelju podataka parametara složenosti javnih sustava, na osnovu proračunskog </a:t>
            </a:r>
            <a:r>
              <a:rPr lang="hr-HR" dirty="0" err="1"/>
              <a:t>ks</a:t>
            </a:r>
            <a:r>
              <a:rPr lang="hr-HR" dirty="0"/>
              <a:t>: umnoška broja PS na VS (k2),  broja </a:t>
            </a:r>
            <a:r>
              <a:rPr lang="hr-HR" dirty="0" err="1"/>
              <a:t>vodozahvata</a:t>
            </a:r>
            <a:r>
              <a:rPr lang="hr-HR" dirty="0"/>
              <a:t> i bunara (k3) i  dužine cjevovoda ≥ DN150 (k7), podijeljeno sa brojem stanovnika na VS (k1).</a:t>
            </a:r>
            <a:endParaRPr lang="en-US" dirty="0"/>
          </a:p>
          <a:p>
            <a:r>
              <a:rPr lang="hr-HR" dirty="0"/>
              <a:t> </a:t>
            </a:r>
            <a:endParaRPr lang="en-US" dirty="0"/>
          </a:p>
          <a:p>
            <a:r>
              <a:rPr lang="hr-HR" dirty="0"/>
              <a:t>Proračunski </a:t>
            </a:r>
            <a:r>
              <a:rPr lang="hr-HR" dirty="0" err="1"/>
              <a:t>ks</a:t>
            </a:r>
            <a:r>
              <a:rPr lang="hr-HR" dirty="0"/>
              <a:t>= </a:t>
            </a:r>
            <a:r>
              <a:rPr lang="hr-HR" u="sng" dirty="0"/>
              <a:t>k2 x k3 x k7</a:t>
            </a:r>
            <a:r>
              <a:rPr lang="hr-HR" dirty="0"/>
              <a:t> , </a:t>
            </a:r>
            <a:endParaRPr lang="en-US" dirty="0"/>
          </a:p>
          <a:p>
            <a:r>
              <a:rPr lang="hr-HR" dirty="0"/>
              <a:t>                                   k1</a:t>
            </a:r>
            <a:endParaRPr lang="en-US" dirty="0"/>
          </a:p>
          <a:p>
            <a:r>
              <a:rPr lang="hr-HR" dirty="0"/>
              <a:t> </a:t>
            </a:r>
            <a:endParaRPr lang="en-US" dirty="0"/>
          </a:p>
          <a:p>
            <a:r>
              <a:rPr lang="hr-HR" b="1" dirty="0" err="1"/>
              <a:t>Ks</a:t>
            </a:r>
            <a:r>
              <a:rPr lang="hr-HR" dirty="0"/>
              <a:t> se u konačnici usvaja u iznosu:</a:t>
            </a:r>
            <a:endParaRPr lang="en-US" dirty="0"/>
          </a:p>
          <a:p>
            <a:r>
              <a:rPr lang="hr-HR" dirty="0"/>
              <a:t> </a:t>
            </a:r>
            <a:endParaRPr lang="en-US" dirty="0"/>
          </a:p>
          <a:p>
            <a:r>
              <a:rPr lang="hr-HR" dirty="0"/>
              <a:t> „</a:t>
            </a:r>
            <a:r>
              <a:rPr lang="hr-HR" b="1" dirty="0"/>
              <a:t>0</a:t>
            </a:r>
            <a:r>
              <a:rPr lang="hr-HR" dirty="0"/>
              <a:t>“,   za proračunski </a:t>
            </a:r>
            <a:r>
              <a:rPr lang="hr-HR" dirty="0" err="1"/>
              <a:t>ks</a:t>
            </a:r>
            <a:r>
              <a:rPr lang="hr-HR" dirty="0"/>
              <a:t> u vrijednosti 0.00-0.05 (jednostavni sustavi);</a:t>
            </a:r>
            <a:endParaRPr lang="en-US" dirty="0"/>
          </a:p>
          <a:p>
            <a:r>
              <a:rPr lang="hr-HR" dirty="0"/>
              <a:t>„</a:t>
            </a:r>
            <a:r>
              <a:rPr lang="hr-HR" b="1" dirty="0"/>
              <a:t>0.1</a:t>
            </a:r>
            <a:r>
              <a:rPr lang="hr-HR" dirty="0"/>
              <a:t>“, za proračunski </a:t>
            </a:r>
            <a:r>
              <a:rPr lang="hr-HR" dirty="0" err="1"/>
              <a:t>ks</a:t>
            </a:r>
            <a:r>
              <a:rPr lang="hr-HR" dirty="0"/>
              <a:t> u vrijednosti 0.051-0.15 (manje složeni sustavi):</a:t>
            </a:r>
            <a:endParaRPr lang="en-US" dirty="0"/>
          </a:p>
          <a:p>
            <a:r>
              <a:rPr lang="hr-HR" dirty="0"/>
              <a:t>„</a:t>
            </a:r>
            <a:r>
              <a:rPr lang="hr-HR" b="1" dirty="0"/>
              <a:t>0.2</a:t>
            </a:r>
            <a:r>
              <a:rPr lang="hr-HR" dirty="0"/>
              <a:t>“, za proračunski </a:t>
            </a:r>
            <a:r>
              <a:rPr lang="hr-HR" dirty="0" err="1"/>
              <a:t>ks</a:t>
            </a:r>
            <a:r>
              <a:rPr lang="hr-HR" dirty="0"/>
              <a:t> u vrijednosti 0.151-0.25 (srednje složeni sustavi);</a:t>
            </a:r>
            <a:endParaRPr lang="en-US" dirty="0"/>
          </a:p>
          <a:p>
            <a:r>
              <a:rPr lang="hr-HR" dirty="0"/>
              <a:t>„</a:t>
            </a:r>
            <a:r>
              <a:rPr lang="hr-HR" b="1" dirty="0"/>
              <a:t>0.3</a:t>
            </a:r>
            <a:r>
              <a:rPr lang="hr-HR" dirty="0"/>
              <a:t>“, za proračunski </a:t>
            </a:r>
            <a:r>
              <a:rPr lang="hr-HR" dirty="0" err="1"/>
              <a:t>ks</a:t>
            </a:r>
            <a:r>
              <a:rPr lang="hr-HR" dirty="0"/>
              <a:t> u vrijednosti ≥ 0.251 (složeni sustavi).</a:t>
            </a:r>
          </a:p>
          <a:p>
            <a:endParaRPr lang="hr-HR" dirty="0"/>
          </a:p>
          <a:p>
            <a:r>
              <a:rPr lang="hr-HR" dirty="0">
                <a:solidFill>
                  <a:srgbClr val="000000"/>
                </a:solidFill>
              </a:rPr>
              <a:t>Postupno će vrijednost MBU težiti optimalnom broju (tranzicijski period)</a:t>
            </a:r>
          </a:p>
        </p:txBody>
      </p:sp>
    </p:spTree>
    <p:extLst>
      <p:ext uri="{BB962C8B-B14F-4D97-AF65-F5344CB8AC3E}">
        <p14:creationId xmlns:p14="http://schemas.microsoft.com/office/powerpoint/2010/main" val="271497419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 MEG II template" id="{9A91E5AE-DED5-B64A-892D-105F9671B5B1}" vid="{8E51FA2E-70A7-5C41-BB5F-A2BDC5DB9B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7387</TotalTime>
  <Words>1337</Words>
  <Application>Microsoft Office PowerPoint</Application>
  <PresentationFormat>On-screen Show (4:3)</PresentationFormat>
  <Paragraphs>197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1_Office Theme</vt:lpstr>
      <vt:lpstr>Proračun indikatora produktivnosti operatora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Proračun indikatora produktivnosti operatora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Mjesto, xx-xx.x.2021</dc:title>
  <dc:creator>Branko Vucijak</dc:creator>
  <cp:lastModifiedBy>Fuad Mesic</cp:lastModifiedBy>
  <cp:revision>173</cp:revision>
  <dcterms:created xsi:type="dcterms:W3CDTF">2021-10-31T20:07:21Z</dcterms:created>
  <dcterms:modified xsi:type="dcterms:W3CDTF">2022-12-08T20:28:31Z</dcterms:modified>
</cp:coreProperties>
</file>